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75" r:id="rId2"/>
    <p:sldId id="305" r:id="rId3"/>
    <p:sldId id="408" r:id="rId4"/>
    <p:sldId id="409" r:id="rId5"/>
    <p:sldId id="410" r:id="rId6"/>
    <p:sldId id="412" r:id="rId7"/>
    <p:sldId id="411" r:id="rId8"/>
    <p:sldId id="384" r:id="rId9"/>
    <p:sldId id="414" r:id="rId10"/>
    <p:sldId id="416" r:id="rId11"/>
    <p:sldId id="417" r:id="rId12"/>
    <p:sldId id="418" r:id="rId13"/>
    <p:sldId id="419" r:id="rId14"/>
    <p:sldId id="421" r:id="rId15"/>
    <p:sldId id="422" r:id="rId16"/>
    <p:sldId id="425" r:id="rId17"/>
    <p:sldId id="424" r:id="rId18"/>
    <p:sldId id="426" r:id="rId19"/>
    <p:sldId id="303" r:id="rId20"/>
  </p:sldIdLst>
  <p:sldSz cx="12192000" cy="6858000"/>
  <p:notesSz cx="7104063" cy="10234613"/>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bner Verena" initials="GV" lastIdx="9" clrIdx="0">
    <p:extLst>
      <p:ext uri="{19B8F6BF-5375-455C-9EA6-DF929625EA0E}">
        <p15:presenceInfo xmlns:p15="http://schemas.microsoft.com/office/powerpoint/2012/main" userId="S-1-5-21-1123561945-115176313-725345543-9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snapToObjects="1">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r>
              <a:rPr lang="de-DE" dirty="0"/>
              <a:t>TKG 2021 und Verbraucherschutz </a:t>
            </a:r>
          </a:p>
          <a:p>
            <a:pPr rtl="0"/>
            <a:r>
              <a:rPr lang="de-DE" dirty="0"/>
              <a:t>Maximilian Kemetmüller</a:t>
            </a:r>
          </a:p>
        </p:txBody>
      </p:sp>
      <p:sp>
        <p:nvSpPr>
          <p:cNvPr id="10" name="Datumsplatzhalter 9">
            <a:extLst>
              <a:ext uri="{FF2B5EF4-FFF2-40B4-BE49-F238E27FC236}">
                <a16:creationId xmlns:a16="http://schemas.microsoft.com/office/drawing/2014/main" id="{356A669F-71F9-4BE3-8615-714B1447011C}"/>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r>
              <a:rPr lang="de-AT" dirty="0"/>
              <a:t>Vortrag  am 16. Österreichischen IT-Rechtstag am 5.5.2022</a:t>
            </a:r>
          </a:p>
          <a:p>
            <a:endParaRPr lang="de-AT" dirty="0"/>
          </a:p>
        </p:txBody>
      </p:sp>
      <p:sp>
        <p:nvSpPr>
          <p:cNvPr id="11" name="Foliennummernplatzhalter 10">
            <a:extLst>
              <a:ext uri="{FF2B5EF4-FFF2-40B4-BE49-F238E27FC236}">
                <a16:creationId xmlns:a16="http://schemas.microsoft.com/office/drawing/2014/main" id="{EDDC4D3E-74D3-4B9A-AFAC-1B737497615E}"/>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0BA96A5-D91B-4C6A-A035-44BD74C28226}" type="slidenum">
              <a:rPr lang="de-AT" smtClean="0"/>
              <a:t>‹Nr.›</a:t>
            </a:fld>
            <a:endParaRPr lang="de-AT"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noProof="0"/>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D44C264-7D01-474A-816E-3EE0ED82AB45}" type="datetime1">
              <a:rPr lang="de-DE" noProof="0" smtClean="0"/>
              <a:t>28.04.2022</a:t>
            </a:fld>
            <a:endParaRPr lang="de-DE" noProof="0"/>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noProof="0"/>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noProof="0"/>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12CBDFB-29D6-4058-9C07-ECA5B8175763}" type="slidenum">
              <a:rPr lang="de-DE" noProof="0" smtClean="0"/>
              <a:t>‹Nr.›</a:t>
            </a:fld>
            <a:endParaRPr lang="de-DE" noProof="0"/>
          </a:p>
        </p:txBody>
      </p:sp>
    </p:spTree>
    <p:extLst>
      <p:ext uri="{BB962C8B-B14F-4D97-AF65-F5344CB8AC3E}">
        <p14:creationId xmlns:p14="http://schemas.microsoft.com/office/powerpoint/2010/main" val="28411849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a:t>
            </a:fld>
            <a:endParaRPr lang="de-DE"/>
          </a:p>
        </p:txBody>
      </p:sp>
    </p:spTree>
    <p:extLst>
      <p:ext uri="{BB962C8B-B14F-4D97-AF65-F5344CB8AC3E}">
        <p14:creationId xmlns:p14="http://schemas.microsoft.com/office/powerpoint/2010/main" val="180261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10</a:t>
            </a:fld>
            <a:endParaRPr lang="de-DE"/>
          </a:p>
        </p:txBody>
      </p:sp>
    </p:spTree>
    <p:extLst>
      <p:ext uri="{BB962C8B-B14F-4D97-AF65-F5344CB8AC3E}">
        <p14:creationId xmlns:p14="http://schemas.microsoft.com/office/powerpoint/2010/main" val="83100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11</a:t>
            </a:fld>
            <a:endParaRPr lang="de-DE"/>
          </a:p>
        </p:txBody>
      </p:sp>
    </p:spTree>
    <p:extLst>
      <p:ext uri="{BB962C8B-B14F-4D97-AF65-F5344CB8AC3E}">
        <p14:creationId xmlns:p14="http://schemas.microsoft.com/office/powerpoint/2010/main" val="315115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12</a:t>
            </a:fld>
            <a:endParaRPr lang="de-DE"/>
          </a:p>
        </p:txBody>
      </p:sp>
    </p:spTree>
    <p:extLst>
      <p:ext uri="{BB962C8B-B14F-4D97-AF65-F5344CB8AC3E}">
        <p14:creationId xmlns:p14="http://schemas.microsoft.com/office/powerpoint/2010/main" val="281557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13</a:t>
            </a:fld>
            <a:endParaRPr lang="de-DE"/>
          </a:p>
        </p:txBody>
      </p:sp>
    </p:spTree>
    <p:extLst>
      <p:ext uri="{BB962C8B-B14F-4D97-AF65-F5344CB8AC3E}">
        <p14:creationId xmlns:p14="http://schemas.microsoft.com/office/powerpoint/2010/main" val="157428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14</a:t>
            </a:fld>
            <a:endParaRPr lang="de-DE"/>
          </a:p>
        </p:txBody>
      </p:sp>
    </p:spTree>
    <p:extLst>
      <p:ext uri="{BB962C8B-B14F-4D97-AF65-F5344CB8AC3E}">
        <p14:creationId xmlns:p14="http://schemas.microsoft.com/office/powerpoint/2010/main" val="331008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15</a:t>
            </a:fld>
            <a:endParaRPr lang="de-DE"/>
          </a:p>
        </p:txBody>
      </p:sp>
    </p:spTree>
    <p:extLst>
      <p:ext uri="{BB962C8B-B14F-4D97-AF65-F5344CB8AC3E}">
        <p14:creationId xmlns:p14="http://schemas.microsoft.com/office/powerpoint/2010/main" val="222647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16</a:t>
            </a:fld>
            <a:endParaRPr lang="de-DE"/>
          </a:p>
        </p:txBody>
      </p:sp>
    </p:spTree>
    <p:extLst>
      <p:ext uri="{BB962C8B-B14F-4D97-AF65-F5344CB8AC3E}">
        <p14:creationId xmlns:p14="http://schemas.microsoft.com/office/powerpoint/2010/main" val="142024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17</a:t>
            </a:fld>
            <a:endParaRPr lang="de-DE"/>
          </a:p>
        </p:txBody>
      </p:sp>
    </p:spTree>
    <p:extLst>
      <p:ext uri="{BB962C8B-B14F-4D97-AF65-F5344CB8AC3E}">
        <p14:creationId xmlns:p14="http://schemas.microsoft.com/office/powerpoint/2010/main" val="274168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18</a:t>
            </a:fld>
            <a:endParaRPr lang="de-DE"/>
          </a:p>
        </p:txBody>
      </p:sp>
    </p:spTree>
    <p:extLst>
      <p:ext uri="{BB962C8B-B14F-4D97-AF65-F5344CB8AC3E}">
        <p14:creationId xmlns:p14="http://schemas.microsoft.com/office/powerpoint/2010/main" val="1657669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19</a:t>
            </a:fld>
            <a:endParaRPr lang="de-DE"/>
          </a:p>
        </p:txBody>
      </p:sp>
    </p:spTree>
    <p:extLst>
      <p:ext uri="{BB962C8B-B14F-4D97-AF65-F5344CB8AC3E}">
        <p14:creationId xmlns:p14="http://schemas.microsoft.com/office/powerpoint/2010/main" val="425236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2</a:t>
            </a:fld>
            <a:endParaRPr lang="de-DE"/>
          </a:p>
        </p:txBody>
      </p:sp>
    </p:spTree>
    <p:extLst>
      <p:ext uri="{BB962C8B-B14F-4D97-AF65-F5344CB8AC3E}">
        <p14:creationId xmlns:p14="http://schemas.microsoft.com/office/powerpoint/2010/main" val="403561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3</a:t>
            </a:fld>
            <a:endParaRPr lang="de-DE"/>
          </a:p>
        </p:txBody>
      </p:sp>
    </p:spTree>
    <p:extLst>
      <p:ext uri="{BB962C8B-B14F-4D97-AF65-F5344CB8AC3E}">
        <p14:creationId xmlns:p14="http://schemas.microsoft.com/office/powerpoint/2010/main" val="44798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4</a:t>
            </a:fld>
            <a:endParaRPr lang="de-DE"/>
          </a:p>
        </p:txBody>
      </p:sp>
    </p:spTree>
    <p:extLst>
      <p:ext uri="{BB962C8B-B14F-4D97-AF65-F5344CB8AC3E}">
        <p14:creationId xmlns:p14="http://schemas.microsoft.com/office/powerpoint/2010/main" val="46930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5</a:t>
            </a:fld>
            <a:endParaRPr lang="de-DE"/>
          </a:p>
        </p:txBody>
      </p:sp>
    </p:spTree>
    <p:extLst>
      <p:ext uri="{BB962C8B-B14F-4D97-AF65-F5344CB8AC3E}">
        <p14:creationId xmlns:p14="http://schemas.microsoft.com/office/powerpoint/2010/main" val="230050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6</a:t>
            </a:fld>
            <a:endParaRPr lang="de-DE"/>
          </a:p>
        </p:txBody>
      </p:sp>
    </p:spTree>
    <p:extLst>
      <p:ext uri="{BB962C8B-B14F-4D97-AF65-F5344CB8AC3E}">
        <p14:creationId xmlns:p14="http://schemas.microsoft.com/office/powerpoint/2010/main" val="336924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7</a:t>
            </a:fld>
            <a:endParaRPr lang="de-DE"/>
          </a:p>
        </p:txBody>
      </p:sp>
    </p:spTree>
    <p:extLst>
      <p:ext uri="{BB962C8B-B14F-4D97-AF65-F5344CB8AC3E}">
        <p14:creationId xmlns:p14="http://schemas.microsoft.com/office/powerpoint/2010/main" val="329724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8</a:t>
            </a:fld>
            <a:endParaRPr lang="de-DE"/>
          </a:p>
        </p:txBody>
      </p:sp>
    </p:spTree>
    <p:extLst>
      <p:ext uri="{BB962C8B-B14F-4D97-AF65-F5344CB8AC3E}">
        <p14:creationId xmlns:p14="http://schemas.microsoft.com/office/powerpoint/2010/main" val="338423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9</a:t>
            </a:fld>
            <a:endParaRPr lang="de-DE"/>
          </a:p>
        </p:txBody>
      </p:sp>
    </p:spTree>
    <p:extLst>
      <p:ext uri="{BB962C8B-B14F-4D97-AF65-F5344CB8AC3E}">
        <p14:creationId xmlns:p14="http://schemas.microsoft.com/office/powerpoint/2010/main" val="54300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_2">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7" name="Gerader Verbinde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linienfolie_2">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10" name="Textplatzhalt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11" name="Titel 1">
            <a:extLst>
              <a:ext uri="{FF2B5EF4-FFF2-40B4-BE49-F238E27FC236}">
                <a16:creationId xmlns:a16="http://schemas.microsoft.com/office/drawing/2014/main" id="{B45521CA-473D-274E-A252-50E49A3EFD16}"/>
              </a:ext>
            </a:extLst>
          </p:cNvPr>
          <p:cNvSpPr>
            <a:spLocks noGrp="1"/>
          </p:cNvSpPr>
          <p:nvPr>
            <p:ph type="ctrTitle" hasCustomPrompt="1"/>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12" name="Gerader Verbinde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linienfolie_3">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10" name="Textplatzhalt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11" name="Titel 1">
            <a:extLst>
              <a:ext uri="{FF2B5EF4-FFF2-40B4-BE49-F238E27FC236}">
                <a16:creationId xmlns:a16="http://schemas.microsoft.com/office/drawing/2014/main" id="{B45521CA-473D-274E-A252-50E49A3EFD16}"/>
              </a:ext>
            </a:extLst>
          </p:cNvPr>
          <p:cNvSpPr>
            <a:spLocks noGrp="1"/>
          </p:cNvSpPr>
          <p:nvPr>
            <p:ph type="ctrTitle" hasCustomPrompt="1"/>
          </p:nvPr>
        </p:nvSpPr>
        <p:spPr>
          <a:xfrm>
            <a:off x="6487905" y="1928264"/>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7" name="Gerader Verbinde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linienfoli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Bildplatzhalter 21" descr="Frau an einem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cxnSp>
        <p:nvCxnSpPr>
          <p:cNvPr id="8" name="Gerader Verbinde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linienfolie_5">
    <p:spTree>
      <p:nvGrpSpPr>
        <p:cNvPr id="1" name=""/>
        <p:cNvGrpSpPr/>
        <p:nvPr/>
      </p:nvGrpSpPr>
      <p:grpSpPr>
        <a:xfrm>
          <a:off x="0" y="0"/>
          <a:ext cx="0" cy="0"/>
          <a:chOff x="0" y="0"/>
          <a:chExt cx="0" cy="0"/>
        </a:xfrm>
      </p:grpSpPr>
      <p:pic>
        <p:nvPicPr>
          <p:cNvPr id="7" name="Bildplatzhalter 21" descr="Frau an einem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cxnSp>
        <p:nvCxnSpPr>
          <p:cNvPr id="9" name="Gerader Verbinde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Beschriftung_2">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0" y="3482977"/>
            <a:ext cx="10668000" cy="3375025"/>
          </a:xfrm>
          <a:prstGeom prst="rect">
            <a:avLst/>
          </a:prstGeom>
          <a:solidFill>
            <a:schemeClr val="accent4">
              <a:lumMod val="50000"/>
            </a:schemeClr>
          </a:solidFill>
        </p:spPr>
        <p:txBody>
          <a:bodyPr rtlCol="0"/>
          <a:lstStyle/>
          <a:p>
            <a:pPr rtl="0"/>
            <a:r>
              <a:rPr lang="de-DE" noProof="0"/>
              <a:t>Klicken Sie, um ein Bild hinzuzufügen.</a:t>
            </a:r>
          </a:p>
        </p:txBody>
      </p:sp>
      <p:sp>
        <p:nvSpPr>
          <p:cNvPr id="6" name="Textplatzhalt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itel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820856"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11" name="Gerader Verbinde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mit Beschriftung_3">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608843" y="3482977"/>
            <a:ext cx="10961177" cy="3375025"/>
          </a:xfrm>
          <a:prstGeom prst="rect">
            <a:avLst/>
          </a:prstGeom>
          <a:solidFill>
            <a:schemeClr val="accent4">
              <a:lumMod val="50000"/>
            </a:schemeClr>
          </a:solidFill>
        </p:spPr>
        <p:txBody>
          <a:bodyPr rtlCol="0"/>
          <a:lstStyle/>
          <a:p>
            <a:pPr rtl="0"/>
            <a:r>
              <a:rPr lang="de-DE" noProof="0"/>
              <a:t>Klicken Sie, um ein Bild hinzuzufügen.</a:t>
            </a:r>
          </a:p>
        </p:txBody>
      </p:sp>
      <p:cxnSp>
        <p:nvCxnSpPr>
          <p:cNvPr id="10" name="Gerader Verbinde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platzhalt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3" name="Titel 1">
            <a:extLst>
              <a:ext uri="{FF2B5EF4-FFF2-40B4-BE49-F238E27FC236}">
                <a16:creationId xmlns:a16="http://schemas.microsoft.com/office/drawing/2014/main" id="{451775DA-49A0-2F4D-9F21-5D20DA6BA9B6}"/>
              </a:ext>
            </a:extLst>
          </p:cNvPr>
          <p:cNvSpPr>
            <a:spLocks noGrp="1"/>
          </p:cNvSpPr>
          <p:nvPr>
            <p:ph type="ctrTitle" hasCustomPrompt="1"/>
          </p:nvPr>
        </p:nvSpPr>
        <p:spPr>
          <a:xfrm>
            <a:off x="608844"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1496456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mit Beschriftung_4">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de-DE" noProof="0"/>
              <a:t>Klicken Sie, um ein Bild hinzuzufügen.</a:t>
            </a:r>
          </a:p>
        </p:txBody>
      </p:sp>
      <p:cxnSp>
        <p:nvCxnSpPr>
          <p:cNvPr id="5" name="Gerader Verbinde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platzhalt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itel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392623"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78032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mit Beschriftung_5">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de-DE" noProof="0"/>
              <a:t>Klicken Sie, um ein Bild hinzuzufügen.</a:t>
            </a:r>
          </a:p>
        </p:txBody>
      </p:sp>
      <p:sp>
        <p:nvSpPr>
          <p:cNvPr id="6" name="Textplatzhalt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itel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392623"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15" name="Gerader Verbinde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_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91153C0-E32B-4C98-8A26-969EFD4A2E0B}"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11B2D7F8-9505-6148-BEA2-27C4290FF6E2}"/>
              </a:ext>
            </a:extLst>
          </p:cNvPr>
          <p:cNvSpPr>
            <a:spLocks noGrp="1"/>
          </p:cNvSpPr>
          <p:nvPr>
            <p:ph sz="half" idx="1" hasCustomPrompt="1"/>
          </p:nvPr>
        </p:nvSpPr>
        <p:spPr>
          <a:xfrm>
            <a:off x="1627321"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2" name="Inhaltsplatzhalter 3">
            <a:extLst>
              <a:ext uri="{FF2B5EF4-FFF2-40B4-BE49-F238E27FC236}">
                <a16:creationId xmlns:a16="http://schemas.microsoft.com/office/drawing/2014/main" id="{A9ADB053-F5D5-D34D-B6E3-A8AB7297F1F9}"/>
              </a:ext>
            </a:extLst>
          </p:cNvPr>
          <p:cNvSpPr>
            <a:spLocks noGrp="1"/>
          </p:cNvSpPr>
          <p:nvPr>
            <p:ph sz="half" idx="2" hasCustomPrompt="1"/>
          </p:nvPr>
        </p:nvSpPr>
        <p:spPr>
          <a:xfrm>
            <a:off x="706796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Textplatzhalter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1627322"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15" name="Textplatzhalter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7067963" y="1468740"/>
            <a:ext cx="4695165"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Tree>
    <p:extLst>
      <p:ext uri="{BB962C8B-B14F-4D97-AF65-F5344CB8AC3E}">
        <p14:creationId xmlns:p14="http://schemas.microsoft.com/office/powerpoint/2010/main" val="3420737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D852210-74A8-4A7F-9C6E-D2072ABF9FB9}"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11B2D7F8-9505-6148-BEA2-27C4290FF6E2}"/>
              </a:ext>
            </a:extLst>
          </p:cNvPr>
          <p:cNvSpPr>
            <a:spLocks noGrp="1"/>
          </p:cNvSpPr>
          <p:nvPr>
            <p:ph sz="half" idx="1" hasCustomPrompt="1"/>
          </p:nvPr>
        </p:nvSpPr>
        <p:spPr>
          <a:xfrm>
            <a:off x="39262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2" name="Inhaltsplatzhalter 3">
            <a:extLst>
              <a:ext uri="{FF2B5EF4-FFF2-40B4-BE49-F238E27FC236}">
                <a16:creationId xmlns:a16="http://schemas.microsoft.com/office/drawing/2014/main" id="{A9ADB053-F5D5-D34D-B6E3-A8AB7297F1F9}"/>
              </a:ext>
            </a:extLst>
          </p:cNvPr>
          <p:cNvSpPr>
            <a:spLocks noGrp="1"/>
          </p:cNvSpPr>
          <p:nvPr>
            <p:ph sz="half" idx="2" hasCustomPrompt="1"/>
          </p:nvPr>
        </p:nvSpPr>
        <p:spPr>
          <a:xfrm>
            <a:off x="5833265"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Textplatzhalter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392624"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5" name="Textplatzhalter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5833265" y="1468740"/>
            <a:ext cx="4695165"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cxnSp>
        <p:nvCxnSpPr>
          <p:cNvPr id="17" name="Gerader Verbinde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_3">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cxnSp>
        <p:nvCxnSpPr>
          <p:cNvPr id="3" name="Gerader Verbinde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leich_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50B2E10F-F18D-49DD-8A6C-45E6DECFF648}"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Titel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8" name="Inhaltsplatzhalter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9" name="Inhaltsplatzhalter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Textplatzhalter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 name="Textplatzhalter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cxnSp>
        <p:nvCxnSpPr>
          <p:cNvPr id="13" name="Gerader Verbinde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gleich_5">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C5233AE2-5078-C34D-8EAD-6F7B344F5241}"/>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cxnSp>
        <p:nvCxnSpPr>
          <p:cNvPr id="14" name="Gerader Verbinde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9C561F64-8D59-4531-81FD-D963675D4BBB}"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Titel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8" name="Inhaltsplatzhalter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9" name="Inhaltsplatzhalter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Textplatzhalter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 name="Textplatzhalter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cxnSp>
        <p:nvCxnSpPr>
          <p:cNvPr id="13" name="Gerader Verbinde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_2">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5" name="Gerader Verbinde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D34C5937-11C0-4E5A-867C-7AB68EA5327B}"/>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2071957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_3">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4" name="Gerader Verbinde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4E2D069-321B-434C-BB63-530EE51B64A8}"/>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91218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_4">
    <p:bg>
      <p:bgPr>
        <a:solidFill>
          <a:schemeClr val="accent4">
            <a:lumMod val="50000"/>
          </a:schemeClr>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5" name="Gerader Verbinde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3040D77-4CF4-4BFB-9FFB-8C9746D3906F}"/>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4249264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_5">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7" name="Gerader Verbinde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9C15D6B-DF62-4A31-87F3-2084A6C590AE}"/>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3647893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und Inhalt_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86616E63-864C-4CF3-B642-1CDF2A09674B}"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6993359" y="1"/>
            <a:ext cx="5198641"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und Inhalt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A3861B4-881D-4BD8-B0EE-C18A3904D83E}"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0" y="1"/>
            <a:ext cx="5198641"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5708797"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und Inhal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134319" y="1"/>
            <a:ext cx="11057681"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758C4DD5-4182-4DCF-9572-E3FAF2A63DCF}"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und Inhalt_5">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 y="1"/>
            <a:ext cx="12192000"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64851A61-28CD-414D-8603-24C7915973CB}"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el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5" name="Textplatzhalter 10">
            <a:extLst>
              <a:ext uri="{FF2B5EF4-FFF2-40B4-BE49-F238E27FC236}">
                <a16:creationId xmlns:a16="http://schemas.microsoft.com/office/drawing/2014/main" id="{F7FB4ADF-1B3E-A442-B2C9-518CBE7637DB}"/>
              </a:ext>
            </a:extLst>
          </p:cNvPr>
          <p:cNvSpPr>
            <a:spLocks noGrp="1"/>
          </p:cNvSpPr>
          <p:nvPr>
            <p:ph type="body" sz="quarter" idx="14" hasCustomPrompt="1"/>
          </p:nvPr>
        </p:nvSpPr>
        <p:spPr>
          <a:xfrm>
            <a:off x="392624"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4489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_4">
    <p:bg>
      <p:bgPr>
        <a:solidFill>
          <a:schemeClr val="accent4">
            <a:lumMod val="50000"/>
          </a:schemeClr>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cxnSp>
        <p:nvCxnSpPr>
          <p:cNvPr id="3" name="Gerader Verbinde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ild und Beschriftung_1">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de-DE" noProof="0"/>
              <a:t>TITEL </a:t>
            </a:r>
            <a:br>
              <a:rPr lang="de-DE" noProof="0"/>
            </a:br>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8" name="Gerader Verbinde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676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und Beschriftung_2">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de-DE" noProof="0"/>
              <a:t>TITEL </a:t>
            </a:r>
            <a:br>
              <a:rPr lang="de-DE" noProof="0"/>
            </a:br>
            <a:r>
              <a:rPr lang="de-DE" noProof="0"/>
              <a:t>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7313355" y="5080791"/>
            <a:ext cx="3289100"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1" name="Gerader Verbinde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und Beschriftung_3">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5080791"/>
            <a:ext cx="4609683"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7" name="Gerader Verbinde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und Beschriftung_4">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de-DE" noProof="0"/>
              <a:t>TITEL </a:t>
            </a:r>
            <a:br>
              <a:rPr lang="de-DE" noProof="0"/>
            </a:br>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8" name="Gerader Verbinde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und Beschriftung_5">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1F4417F7-7CDE-DF44-9B0E-AC44EE99BF4B}"/>
              </a:ext>
            </a:extLst>
          </p:cNvPr>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4090902"/>
            <a:ext cx="4609683"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1" name="Gerader Verbinde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Übersicht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9E0FFC1E-F20C-4E24-93DE-AB6B59952667}"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hteck: Abgerundete Ecken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2" y="236635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57" name="Rechteck: Abgerundete Ecken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2" y="3592038"/>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61" name="Rechteck: Abgerundete Ecken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2" y="4856634"/>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98" name="Rechteck: Abgerundete Ecken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5683052" y="236635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0" name="Rechteck: Abgerundete Ecken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5683052" y="3592038"/>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2" name="Rechteck: Abgerundete Ecken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5683052" y="4856634"/>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2257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22570"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2257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22570"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2257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22570"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650044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6500441"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650044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6500441"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650044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6500441"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cxnSp>
        <p:nvCxnSpPr>
          <p:cNvPr id="42" name="Gerader Verbinde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Übersicht_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0C5F2D54-87DB-4131-890E-1E95F07696D5}"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hteck: Abgerundete Ecken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428792"/>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57" name="Rechteck: Abgerundete Ecken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654477"/>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61" name="Rechteck: Abgerundete Ecken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91907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98" name="Rechteck: Abgerundete Ecken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428792"/>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0" name="Rechteck: Abgerundete Ecken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654477"/>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2" name="Rechteck: Abgerundete Ecken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91907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Tree>
    <p:extLst>
      <p:ext uri="{BB962C8B-B14F-4D97-AF65-F5344CB8AC3E}">
        <p14:creationId xmlns:p14="http://schemas.microsoft.com/office/powerpoint/2010/main" val="284402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Übersicht_4">
    <p:spTree>
      <p:nvGrpSpPr>
        <p:cNvPr id="1" name=""/>
        <p:cNvGrpSpPr/>
        <p:nvPr/>
      </p:nvGrpSpPr>
      <p:grpSpPr>
        <a:xfrm>
          <a:off x="0" y="0"/>
          <a:ext cx="0" cy="0"/>
          <a:chOff x="0" y="0"/>
          <a:chExt cx="0" cy="0"/>
        </a:xfrm>
      </p:grpSpPr>
      <p:sp>
        <p:nvSpPr>
          <p:cNvPr id="40" name="Bildplatzhalter 5">
            <a:extLst>
              <a:ext uri="{FF2B5EF4-FFF2-40B4-BE49-F238E27FC236}">
                <a16:creationId xmlns:a16="http://schemas.microsoft.com/office/drawing/2014/main" id="{D2B2CC15-A5D6-7646-B184-255F86FB708E}"/>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72B3EC56-4F50-4E94-9A38-0D3770F66881}"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lvl1pPr>
              <a:defRPr>
                <a:solidFill>
                  <a:schemeClr val="bg1"/>
                </a:solidFill>
              </a:defRPr>
            </a:lvl1pPr>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lvl1pPr>
              <a:defRPr>
                <a:solidFill>
                  <a:schemeClr val="bg1"/>
                </a:solidFill>
              </a:defRPr>
            </a:lvl1pPr>
          </a:lstStyle>
          <a:p>
            <a:pPr rtl="0"/>
            <a:fld id="{31FEFF75-79D2-EE46-877B-299D1510E681}" type="slidenum">
              <a:rPr lang="de-DE" noProof="0" smtClean="0"/>
              <a:pPr/>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1730896" y="2366353"/>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1730896" y="3592038"/>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1730896" y="485663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949266" y="2366353"/>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949266" y="3592038"/>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949266" y="485663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248878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2488784"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248878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2488784"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248878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2488784"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76665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766655"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76665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766655"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76665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766655"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cxnSp>
        <p:nvCxnSpPr>
          <p:cNvPr id="41" name="Gerader Verbinde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Übersicht_5">
    <p:spTree>
      <p:nvGrpSpPr>
        <p:cNvPr id="1" name=""/>
        <p:cNvGrpSpPr/>
        <p:nvPr/>
      </p:nvGrpSpPr>
      <p:grpSpPr>
        <a:xfrm>
          <a:off x="0" y="0"/>
          <a:ext cx="0" cy="0"/>
          <a:chOff x="0" y="0"/>
          <a:chExt cx="0" cy="0"/>
        </a:xfrm>
      </p:grpSpPr>
      <p:sp>
        <p:nvSpPr>
          <p:cNvPr id="40" name="Bildplatzhalter 5">
            <a:extLst>
              <a:ext uri="{FF2B5EF4-FFF2-40B4-BE49-F238E27FC236}">
                <a16:creationId xmlns:a16="http://schemas.microsoft.com/office/drawing/2014/main" id="{C76CA39F-4826-EC4A-B911-A0B38E489269}"/>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85DD0C05-DD45-430E-B090-DC7A1DE8A6A7}"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rtlCol="0"/>
          <a:lstStyle>
            <a:lvl1pPr>
              <a:defRPr>
                <a:solidFill>
                  <a:schemeClr val="bg1"/>
                </a:solidFill>
              </a:defRPr>
            </a:lvl1pPr>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rtlCol="0"/>
          <a:lstStyle>
            <a:lvl1pPr>
              <a:defRPr>
                <a:solidFill>
                  <a:schemeClr val="bg1"/>
                </a:solidFill>
              </a:defRPr>
            </a:lvl1pPr>
          </a:lstStyle>
          <a:p>
            <a:pPr rtl="0"/>
            <a:fld id="{31FEFF75-79D2-EE46-877B-299D1510E681}" type="slidenum">
              <a:rPr lang="de-DE" noProof="0" smtClean="0"/>
              <a:pPr/>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21546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441149"/>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705745"/>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21546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441149"/>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705745"/>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cxnSp>
        <p:nvCxnSpPr>
          <p:cNvPr id="79" name="Gerader Verbinde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_5">
    <p:bg>
      <p:bgPr>
        <a:solidFill>
          <a:schemeClr val="tx1"/>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cxnSp>
        <p:nvCxnSpPr>
          <p:cNvPr id="7" name="Gerader Verbinde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_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C1A9F47C-97DD-4626-AC3C-5E8027AD9F85}"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BA67E7C5-DCA4-4F86-9135-E79F5873B20B}"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011522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_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50C11831-AD9C-4954-9E1E-04245CAB0BC7}"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_4">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91DF7114-976E-3345-A7C4-77F951EA42C4}"/>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4207F4FD-E269-48F5-8238-284E6A5CA516}"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_5">
    <p:spTree>
      <p:nvGrpSpPr>
        <p:cNvPr id="1" name=""/>
        <p:cNvGrpSpPr/>
        <p:nvPr/>
      </p:nvGrpSpPr>
      <p:grpSpPr>
        <a:xfrm>
          <a:off x="0" y="0"/>
          <a:ext cx="0" cy="0"/>
          <a:chOff x="0" y="0"/>
          <a:chExt cx="0" cy="0"/>
        </a:xfrm>
      </p:grpSpPr>
      <p:sp>
        <p:nvSpPr>
          <p:cNvPr id="10" name="Bildplatzhalter 5">
            <a:extLst>
              <a:ext uri="{FF2B5EF4-FFF2-40B4-BE49-F238E27FC236}">
                <a16:creationId xmlns:a16="http://schemas.microsoft.com/office/drawing/2014/main" id="{CCA2E80D-B045-2346-9C1F-70BFBD4AF7BA}"/>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4FEF2F8F-FCEB-477A-BE41-9FAF24A46E91}" type="datetime1">
              <a:rPr lang="de-DE" noProof="0" smtClean="0"/>
              <a:t>28.04.2022</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3FB412D-2055-447E-9AE7-FAE842BA1C54}" type="datetime1">
              <a:rPr lang="de-DE" noProof="0" smtClean="0"/>
              <a:t>28.04.2022</a:t>
            </a:fld>
            <a:endParaRPr lang="de-DE" noProof="0"/>
          </a:p>
        </p:txBody>
      </p:sp>
      <p:sp>
        <p:nvSpPr>
          <p:cNvPr id="5" name="Fußzeilenplatzhalt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de-DE" noProof="0"/>
          </a:p>
        </p:txBody>
      </p:sp>
      <p:sp>
        <p:nvSpPr>
          <p:cNvPr id="6" name="Foliennummernplatzhalt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2C6627B-E4D5-2947-8E88-B84039729B99}" type="slidenum">
              <a:rPr lang="de-DE" noProof="0" smtClean="0"/>
              <a:t>‹Nr.›</a:t>
            </a:fld>
            <a:endParaRPr lang="de-DE" noProof="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83" r:id="rId14"/>
    <p:sldLayoutId id="2147483685" r:id="rId15"/>
    <p:sldLayoutId id="2147483684" r:id="rId16"/>
    <p:sldLayoutId id="2147483680" r:id="rId17"/>
    <p:sldLayoutId id="2147483691" r:id="rId18"/>
    <p:sldLayoutId id="2147483692" r:id="rId19"/>
    <p:sldLayoutId id="2147483693" r:id="rId20"/>
    <p:sldLayoutId id="2147483694" r:id="rId21"/>
    <p:sldLayoutId id="2147483688" r:id="rId22"/>
    <p:sldLayoutId id="2147483687" r:id="rId23"/>
    <p:sldLayoutId id="2147483689" r:id="rId24"/>
    <p:sldLayoutId id="2147483690" r:id="rId25"/>
    <p:sldLayoutId id="2147483695" r:id="rId26"/>
    <p:sldLayoutId id="2147483696" r:id="rId27"/>
    <p:sldLayoutId id="2147483697" r:id="rId28"/>
    <p:sldLayoutId id="2147483698" r:id="rId29"/>
    <p:sldLayoutId id="2147483667" r:id="rId30"/>
    <p:sldLayoutId id="2147483703" r:id="rId31"/>
    <p:sldLayoutId id="2147483704" r:id="rId32"/>
    <p:sldLayoutId id="2147483705" r:id="rId33"/>
    <p:sldLayoutId id="2147483706" r:id="rId34"/>
    <p:sldLayoutId id="2147483700" r:id="rId35"/>
    <p:sldLayoutId id="2147483699" r:id="rId36"/>
    <p:sldLayoutId id="2147483701" r:id="rId37"/>
    <p:sldLayoutId id="2147483702" r:id="rId3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348362CB-F41D-164B-BAC7-F91A6E68A2AC}"/>
              </a:ext>
            </a:extLst>
          </p:cNvPr>
          <p:cNvSpPr>
            <a:spLocks noGrp="1"/>
          </p:cNvSpPr>
          <p:nvPr>
            <p:ph type="body" idx="13"/>
          </p:nvPr>
        </p:nvSpPr>
        <p:spPr>
          <a:xfrm>
            <a:off x="6487905" y="5286196"/>
            <a:ext cx="4179375" cy="356462"/>
          </a:xfrm>
        </p:spPr>
        <p:txBody>
          <a:bodyPr rtlCol="0">
            <a:normAutofit/>
          </a:bodyPr>
          <a:lstStyle/>
          <a:p>
            <a:pPr rtl="0"/>
            <a:r>
              <a:rPr lang="de-DE" dirty="0"/>
              <a:t>Maximilian Kemetmüller</a:t>
            </a:r>
          </a:p>
        </p:txBody>
      </p:sp>
      <p:sp>
        <p:nvSpPr>
          <p:cNvPr id="5" name="Titel 4">
            <a:extLst>
              <a:ext uri="{FF2B5EF4-FFF2-40B4-BE49-F238E27FC236}">
                <a16:creationId xmlns:a16="http://schemas.microsoft.com/office/drawing/2014/main" id="{99516ACA-375D-1140-8EDA-CE04AAC75809}"/>
              </a:ext>
            </a:extLst>
          </p:cNvPr>
          <p:cNvSpPr>
            <a:spLocks noGrp="1"/>
          </p:cNvSpPr>
          <p:nvPr>
            <p:ph type="ctrTitle"/>
          </p:nvPr>
        </p:nvSpPr>
        <p:spPr>
          <a:xfrm>
            <a:off x="6182686" y="2715790"/>
            <a:ext cx="4484595" cy="2387600"/>
          </a:xfrm>
        </p:spPr>
        <p:txBody>
          <a:bodyPr rtlCol="0" anchor="b">
            <a:normAutofit fontScale="90000"/>
          </a:bodyPr>
          <a:lstStyle/>
          <a:p>
            <a:pPr rtl="0"/>
            <a:r>
              <a:rPr lang="de-DE" dirty="0"/>
              <a:t>TKG 2021 </a:t>
            </a:r>
            <a:br>
              <a:rPr lang="de-DE" dirty="0"/>
            </a:br>
            <a:r>
              <a:rPr lang="de-DE" dirty="0"/>
              <a:t>und Verbraucher-schutz</a:t>
            </a:r>
          </a:p>
        </p:txBody>
      </p:sp>
      <p:pic>
        <p:nvPicPr>
          <p:cNvPr id="15" name="Bildplatzhalter 14" descr="Ein Bild, das drinnen enthält.&#10;&#10;Automatisch generierte Beschreibung">
            <a:extLst>
              <a:ext uri="{FF2B5EF4-FFF2-40B4-BE49-F238E27FC236}">
                <a16:creationId xmlns:a16="http://schemas.microsoft.com/office/drawing/2014/main" id="{0DC794B3-F4EC-4ACC-8314-777C6063908C}"/>
              </a:ext>
            </a:extLst>
          </p:cNvPr>
          <p:cNvPicPr>
            <a:picLocks noGrp="1" noChangeAspect="1"/>
          </p:cNvPicPr>
          <p:nvPr>
            <p:ph type="pic" sz="quarter" idx="10"/>
          </p:nvPr>
        </p:nvPicPr>
        <p:blipFill rotWithShape="1">
          <a:blip r:embed="rId3"/>
          <a:srcRect l="25962"/>
          <a:stretch/>
        </p:blipFill>
        <p:spPr>
          <a:xfrm>
            <a:off x="0" y="1215342"/>
            <a:ext cx="5822209" cy="4427316"/>
          </a:xfrm>
        </p:spPr>
      </p:pic>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1312986"/>
          </a:xfrm>
        </p:spPr>
        <p:txBody>
          <a:bodyPr rtlCol="0"/>
          <a:lstStyle/>
          <a:p>
            <a:pPr rtl="0"/>
            <a:r>
              <a:rPr lang="de-AT" dirty="0"/>
              <a:t>Übersiedlung und Anbieterwechsel</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Pflicht des Internetzugangsdienstanbieters, Leistung am neuen Wohnsitz zu erbringen (</a:t>
            </a:r>
            <a:r>
              <a:rPr lang="de-DE" sz="2000" dirty="0"/>
              <a:t>§ 135 Abs 11 TKG)</a:t>
            </a:r>
            <a:endParaRPr lang="de-AT" sz="2000" dirty="0"/>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Kostenloser „Nachsendeauftrag“ für E-Mails (§ 144 TKG)</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Kostenlose Rufnummernmitnahme (§§ 119, 120 TKG)</a:t>
            </a:r>
          </a:p>
          <a:p>
            <a:pPr marL="742950" lvl="1" indent="-285750">
              <a:buFont typeface="Arial" panose="020B0604020202020204" pitchFamily="34" charset="0"/>
              <a:buChar char="•"/>
            </a:pPr>
            <a:r>
              <a:rPr lang="de-AT" sz="2000" dirty="0"/>
              <a:t>Bis ein Monat nach Vertragsende möglich</a:t>
            </a:r>
          </a:p>
          <a:p>
            <a:pPr marL="742950" lvl="1" indent="-285750">
              <a:buFont typeface="Arial" panose="020B0604020202020204" pitchFamily="34" charset="0"/>
              <a:buChar char="•"/>
            </a:pPr>
            <a:r>
              <a:rPr lang="de-AT" sz="2000" dirty="0"/>
              <a:t>ABER: Vertrag endet mit Rufnummernmitnahme, nicht aber vertragliche Verpflichtung des Verbrauchers</a:t>
            </a:r>
          </a:p>
          <a:p>
            <a:pPr marL="742950" lvl="1"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Wechsel des Internetzugangsanbieters unter Leitung des neuen Anbieters (§ 118 TKG</a:t>
            </a:r>
            <a:r>
              <a:rPr lang="de-DE" sz="2000" dirty="0"/>
              <a:t>)</a:t>
            </a:r>
            <a:endParaRPr lang="de-AT" sz="2000" dirty="0"/>
          </a:p>
          <a:p>
            <a:pPr marL="285750" indent="-285750">
              <a:buFont typeface="Arial" panose="020B0604020202020204" pitchFamily="34" charset="0"/>
              <a:buChar char="•"/>
            </a:pPr>
            <a:endParaRPr lang="de-DE" sz="2000" dirty="0"/>
          </a:p>
          <a:p>
            <a:endParaRPr lang="de-DE" sz="2000" dirty="0"/>
          </a:p>
          <a:p>
            <a:pPr marL="285750" indent="-285750">
              <a:buFont typeface="Arial" panose="020B0604020202020204" pitchFamily="34" charset="0"/>
              <a:buChar char="•"/>
            </a:pPr>
            <a:endParaRPr lang="de-DE" sz="2000" dirty="0"/>
          </a:p>
        </p:txBody>
      </p:sp>
    </p:spTree>
    <p:extLst>
      <p:ext uri="{BB962C8B-B14F-4D97-AF65-F5344CB8AC3E}">
        <p14:creationId xmlns:p14="http://schemas.microsoft.com/office/powerpoint/2010/main" val="9471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a:t>Vertragsbindung</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Maximal 24 Monate Vertragslaufzeit; </a:t>
            </a:r>
            <a:r>
              <a:rPr lang="de-DE" sz="2000" dirty="0"/>
              <a:t>je angebotenem Kommunikationsdienst Möglichkeit Vertrag mit einer Mindestvertragslaufzeit von maximal 12 Monaten abzuschließen (§ 135 Abs 1 TKG)  </a:t>
            </a:r>
          </a:p>
          <a:p>
            <a:pPr marL="742950" lvl="1" indent="-285750">
              <a:buFont typeface="Arial" panose="020B0604020202020204" pitchFamily="34" charset="0"/>
              <a:buChar char="•"/>
            </a:pPr>
            <a:r>
              <a:rPr lang="de-AT" sz="2000" dirty="0"/>
              <a:t>Ausnahmefall der Ratenvereinbarung (§ 135 Abs 3 TKG)</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Keine Bedingungen und Verfahren für die Vertragskündigung als negativer Anreiz für einen Betreiberwechsel (§ 135 Abs 2 TKG)</a:t>
            </a:r>
          </a:p>
          <a:p>
            <a:endParaRPr lang="de-DE" sz="2000" dirty="0"/>
          </a:p>
          <a:p>
            <a:pPr marL="285750" indent="-285750">
              <a:buFont typeface="Arial" panose="020B0604020202020204" pitchFamily="34" charset="0"/>
              <a:buChar char="•"/>
            </a:pPr>
            <a:r>
              <a:rPr lang="de-AT" sz="2000" dirty="0"/>
              <a:t>Einmonatige Kündigungsfrist (§ 135 Abs 5 TKG)</a:t>
            </a:r>
            <a:endParaRPr lang="de-DE" sz="2000" dirty="0"/>
          </a:p>
        </p:txBody>
      </p:sp>
    </p:spTree>
    <p:extLst>
      <p:ext uri="{BB962C8B-B14F-4D97-AF65-F5344CB8AC3E}">
        <p14:creationId xmlns:p14="http://schemas.microsoft.com/office/powerpoint/2010/main" val="254178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a:t>Vertragsabschluss</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Vertragszusammenfassung (§ 129 Abs 4 TKG)</a:t>
            </a:r>
          </a:p>
          <a:p>
            <a:endParaRPr lang="de-AT" sz="2000" dirty="0"/>
          </a:p>
          <a:p>
            <a:pPr marL="742950" lvl="1" indent="-285750">
              <a:buFont typeface="Arial" panose="020B0604020202020204" pitchFamily="34" charset="0"/>
              <a:buChar char="•"/>
            </a:pPr>
            <a:r>
              <a:rPr lang="de-DE" sz="2000" dirty="0"/>
              <a:t>Bei späterer Übermittlung (aus objektiv technischen Gründen): Verbraucher muss Vertragsschluss bestätigen (§ 129 Abs 5 TKG)</a:t>
            </a:r>
          </a:p>
          <a:p>
            <a:pPr lvl="1"/>
            <a:endParaRPr lang="de-DE" sz="2000" dirty="0"/>
          </a:p>
          <a:p>
            <a:pPr marL="742950" lvl="1" indent="-285750">
              <a:buFont typeface="Arial" panose="020B0604020202020204" pitchFamily="34" charset="0"/>
              <a:buChar char="•"/>
            </a:pPr>
            <a:r>
              <a:rPr lang="de-DE" sz="2000" dirty="0"/>
              <a:t>Muss leicht lesbar die einzelnen Preisbestandteile, die Hauptmerkmale und alle wesentlichen Leistungen, die Vertragslaufzeit, die Kündigungsbedingungen und Kontaktmöglichkeiten des Anbieters aufzeigen</a:t>
            </a:r>
          </a:p>
          <a:p>
            <a:pPr marL="742950" lvl="1" indent="-285750">
              <a:buFont typeface="Arial" panose="020B0604020202020204" pitchFamily="34" charset="0"/>
              <a:buChar char="•"/>
            </a:pPr>
            <a:endParaRPr lang="de-DE" sz="2000" dirty="0"/>
          </a:p>
          <a:p>
            <a:pPr marL="742950" lvl="1" indent="-285750">
              <a:buFont typeface="Arial" panose="020B0604020202020204" pitchFamily="34" charset="0"/>
              <a:buChar char="•"/>
            </a:pPr>
            <a:r>
              <a:rPr lang="de-AT" sz="2000" dirty="0"/>
              <a:t>RTR „Praxishandbuch zur Vertragszusammenfassung“ </a:t>
            </a:r>
          </a:p>
        </p:txBody>
      </p:sp>
    </p:spTree>
    <p:extLst>
      <p:ext uri="{BB962C8B-B14F-4D97-AF65-F5344CB8AC3E}">
        <p14:creationId xmlns:p14="http://schemas.microsoft.com/office/powerpoint/2010/main" val="329452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a:t>Preis-/AGB-änderungen</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Eigenes Preis- </a:t>
            </a:r>
            <a:r>
              <a:rPr lang="de-AT" sz="2000" dirty="0" err="1"/>
              <a:t>bzw</a:t>
            </a:r>
            <a:r>
              <a:rPr lang="de-AT" sz="2000" dirty="0"/>
              <a:t> AGB-Änderungsregime (§ 135 Abs 8 TKG)</a:t>
            </a:r>
            <a:r>
              <a:rPr lang="de-DE" sz="2000" dirty="0"/>
              <a:t> </a:t>
            </a:r>
          </a:p>
          <a:p>
            <a:pPr marL="285750" indent="-285750">
              <a:buFont typeface="Arial" panose="020B0604020202020204" pitchFamily="34" charset="0"/>
              <a:buChar char="•"/>
            </a:pPr>
            <a:endParaRPr lang="de-DE" sz="2000" dirty="0"/>
          </a:p>
          <a:p>
            <a:pPr marL="742950" lvl="1" indent="-285750">
              <a:buFont typeface="Arial" panose="020B0604020202020204" pitchFamily="34" charset="0"/>
              <a:buChar char="•"/>
            </a:pPr>
            <a:r>
              <a:rPr lang="de-AT" sz="2000" dirty="0"/>
              <a:t>Gilt nicht für nummernunabhängige interpersonelle Kommunikationsdienste</a:t>
            </a:r>
            <a:endParaRPr lang="de-DE" sz="2000" dirty="0"/>
          </a:p>
          <a:p>
            <a:pPr marL="285750" indent="-285750">
              <a:buFont typeface="Arial" panose="020B0604020202020204" pitchFamily="34" charset="0"/>
              <a:buChar char="•"/>
            </a:pPr>
            <a:endParaRPr lang="de-AT" sz="2000" dirty="0"/>
          </a:p>
          <a:p>
            <a:pPr marL="742950" lvl="1" indent="-285750">
              <a:buFont typeface="Arial" panose="020B0604020202020204" pitchFamily="34" charset="0"/>
              <a:buChar char="•"/>
            </a:pPr>
            <a:r>
              <a:rPr lang="de-AT" sz="2000" dirty="0"/>
              <a:t>Mitteilung </a:t>
            </a:r>
            <a:r>
              <a:rPr lang="de-AT" sz="2000" dirty="0" err="1"/>
              <a:t>mind</a:t>
            </a:r>
            <a:r>
              <a:rPr lang="de-AT" sz="2000" dirty="0"/>
              <a:t> 3 Monate vor Inkrafttreten der Änderungen auf einem dauerhaften Datenträger</a:t>
            </a:r>
          </a:p>
          <a:p>
            <a:endParaRPr lang="de-DE" sz="2000" dirty="0"/>
          </a:p>
          <a:p>
            <a:pPr marL="742950" lvl="1" indent="-285750">
              <a:buFont typeface="Arial" panose="020B0604020202020204" pitchFamily="34" charset="0"/>
              <a:buChar char="•"/>
            </a:pPr>
            <a:r>
              <a:rPr lang="de-AT" sz="2000" dirty="0"/>
              <a:t>Belehrung über Sonderkündigungsrecht</a:t>
            </a:r>
            <a:endParaRPr lang="de-DE" sz="2000" dirty="0"/>
          </a:p>
        </p:txBody>
      </p:sp>
    </p:spTree>
    <p:extLst>
      <p:ext uri="{BB962C8B-B14F-4D97-AF65-F5344CB8AC3E}">
        <p14:creationId xmlns:p14="http://schemas.microsoft.com/office/powerpoint/2010/main" val="120184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a:t>Informationspflichten</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lnSpcReduction="10000"/>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Zeitnah vor Ende einer Mindestvertragsdauer/automatischen Verlängerung: (§ 135 Abs 6 TKG)</a:t>
            </a:r>
            <a:r>
              <a:rPr lang="de-DE" sz="2000" dirty="0"/>
              <a:t> </a:t>
            </a:r>
          </a:p>
          <a:p>
            <a:pPr marL="742950" lvl="1" indent="-285750">
              <a:buFont typeface="Arial" panose="020B0604020202020204" pitchFamily="34" charset="0"/>
              <a:buChar char="•"/>
            </a:pPr>
            <a:r>
              <a:rPr lang="de-AT" sz="2000" dirty="0"/>
              <a:t>Information über Ende der vertraglichen Bindung</a:t>
            </a:r>
          </a:p>
          <a:p>
            <a:pPr marL="742950" lvl="1" indent="-285750">
              <a:buFont typeface="Arial" panose="020B0604020202020204" pitchFamily="34" charset="0"/>
              <a:buChar char="•"/>
            </a:pPr>
            <a:r>
              <a:rPr lang="de-AT" sz="2000" dirty="0"/>
              <a:t>Information über Möglichkeit der Vertragskündigung </a:t>
            </a:r>
            <a:endParaRPr lang="de-DE" sz="2000" dirty="0"/>
          </a:p>
          <a:p>
            <a:pPr marL="742950" lvl="1" indent="-285750">
              <a:buFont typeface="Arial" panose="020B0604020202020204" pitchFamily="34" charset="0"/>
              <a:buChar char="•"/>
            </a:pPr>
            <a:endParaRPr lang="de-DE" sz="2000" dirty="0"/>
          </a:p>
          <a:p>
            <a:pPr marL="285750" indent="-285750">
              <a:buFont typeface="Arial" panose="020B0604020202020204" pitchFamily="34" charset="0"/>
              <a:buChar char="•"/>
            </a:pPr>
            <a:r>
              <a:rPr lang="de-AT" sz="2000" dirty="0"/>
              <a:t>Automatischen Vertragsverlängerung: (§ 135 Abs 7 TKG)</a:t>
            </a:r>
          </a:p>
          <a:p>
            <a:pPr marL="742950" lvl="1" indent="-285750">
              <a:buFont typeface="Arial" panose="020B0604020202020204" pitchFamily="34" charset="0"/>
              <a:buChar char="•"/>
            </a:pPr>
            <a:r>
              <a:rPr lang="de-AT" sz="2000" dirty="0"/>
              <a:t>Anbieter muss informieren, welcher aktuelle Tarif in Bezug auf das Nutzungsverhalten des Verbrauchers die beste Wahl ist</a:t>
            </a:r>
          </a:p>
          <a:p>
            <a:pPr marL="742950" lvl="1" indent="-285750">
              <a:buFont typeface="Arial" panose="020B0604020202020204" pitchFamily="34" charset="0"/>
              <a:buChar char="•"/>
            </a:pPr>
            <a:r>
              <a:rPr lang="de-AT" sz="2000" dirty="0"/>
              <a:t>Information vor der automatischen Vertragsverlängerung, jährlich zumindest einmal</a:t>
            </a:r>
          </a:p>
          <a:p>
            <a:pPr marL="742950" lvl="1"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Angebotsvergleich: (§ 134 TKG)</a:t>
            </a:r>
          </a:p>
          <a:p>
            <a:pPr marL="742950" lvl="1" indent="-285750">
              <a:buFont typeface="Arial" panose="020B0604020202020204" pitchFamily="34" charset="0"/>
              <a:buChar char="•"/>
            </a:pPr>
            <a:r>
              <a:rPr lang="de-AT" sz="2000" dirty="0"/>
              <a:t>Soll selbstständige und informierte Entscheidung ermöglichen</a:t>
            </a:r>
          </a:p>
          <a:p>
            <a:pPr marL="742950" lvl="1" indent="-285750">
              <a:buFont typeface="Arial" panose="020B0604020202020204" pitchFamily="34" charset="0"/>
              <a:buChar char="•"/>
            </a:pPr>
            <a:r>
              <a:rPr lang="de-AT" sz="2000" dirty="0"/>
              <a:t>Vergleich auch bezüglich der Qualität (</a:t>
            </a:r>
            <a:r>
              <a:rPr lang="de-AT" sz="2000" dirty="0" err="1"/>
              <a:t>gem</a:t>
            </a:r>
            <a:r>
              <a:rPr lang="de-AT" sz="2000" dirty="0"/>
              <a:t> § 46 TKG) des jeweiligen Dienstes</a:t>
            </a:r>
          </a:p>
        </p:txBody>
      </p:sp>
    </p:spTree>
    <p:extLst>
      <p:ext uri="{BB962C8B-B14F-4D97-AF65-F5344CB8AC3E}">
        <p14:creationId xmlns:p14="http://schemas.microsoft.com/office/powerpoint/2010/main" val="375075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339644"/>
            <a:ext cx="10134369" cy="1377396"/>
          </a:xfrm>
        </p:spPr>
        <p:txBody>
          <a:bodyPr rtlCol="0"/>
          <a:lstStyle/>
          <a:p>
            <a:pPr rtl="0"/>
            <a:r>
              <a:rPr lang="de-AT" dirty="0"/>
              <a:t>Verschlechterung -ABSCHLAGZAHLUNG</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Abschlagszahlungen: (§ 135 Abs 12 u 13 TKG)</a:t>
            </a:r>
          </a:p>
          <a:p>
            <a:pPr marL="742950" lvl="1" indent="-285750">
              <a:buFont typeface="Arial" panose="020B0604020202020204" pitchFamily="34" charset="0"/>
              <a:buChar char="•"/>
            </a:pPr>
            <a:r>
              <a:rPr lang="de-DE" sz="2000" dirty="0"/>
              <a:t>Voraussetzung: zulässige außerordentliche Vertragskündigung</a:t>
            </a:r>
          </a:p>
          <a:p>
            <a:pPr marL="742950" lvl="1" indent="-285750">
              <a:buFont typeface="Arial" panose="020B0604020202020204" pitchFamily="34" charset="0"/>
              <a:buChar char="•"/>
            </a:pPr>
            <a:r>
              <a:rPr lang="de-DE" sz="2000" dirty="0"/>
              <a:t>Berechnungsmethode:</a:t>
            </a:r>
          </a:p>
          <a:p>
            <a:pPr marL="1200150" lvl="2" indent="-285750">
              <a:buFont typeface="Arial" panose="020B0604020202020204" pitchFamily="34" charset="0"/>
              <a:buChar char="•"/>
            </a:pPr>
            <a:r>
              <a:rPr lang="de-AT" sz="2000" dirty="0"/>
              <a:t>Ausgangswert: 90% des UVP abzüglich der geleisteten Zahlungen </a:t>
            </a:r>
          </a:p>
          <a:p>
            <a:pPr marL="1200150" lvl="2" indent="-285750">
              <a:buFont typeface="Arial" panose="020B0604020202020204" pitchFamily="34" charset="0"/>
              <a:buChar char="•"/>
            </a:pPr>
            <a:r>
              <a:rPr lang="de-AT" sz="2000" dirty="0"/>
              <a:t>Beendigung innerhalb der ersten sechs Monate: 50 % des Ausgangswertes. </a:t>
            </a:r>
          </a:p>
          <a:p>
            <a:pPr marL="1200150" lvl="2" indent="-285750">
              <a:buFont typeface="Arial" panose="020B0604020202020204" pitchFamily="34" charset="0"/>
              <a:buChar char="•"/>
            </a:pPr>
            <a:r>
              <a:rPr lang="de-AT" sz="2000" dirty="0"/>
              <a:t>Ab dem siebten Monat: Abschlagszahlung abhängig vom Kündigungszeitpunkt </a:t>
            </a:r>
          </a:p>
          <a:p>
            <a:pPr marL="1657350" lvl="3" indent="-285750">
              <a:buFont typeface="Arial" panose="020B0604020202020204" pitchFamily="34" charset="0"/>
              <a:buChar char="•"/>
            </a:pPr>
            <a:r>
              <a:rPr lang="de-AT" sz="2000" dirty="0"/>
              <a:t>Ausgangswert wird durch die Anzahl der Monate der vereinbarten Mindestvertragsdauer dividiert und anschließend multipliziert man das Ergebnis mit der Anzahl der Monate ab Vertragsabschluss bis zum Wirksamwerden der Kündigung</a:t>
            </a:r>
          </a:p>
          <a:p>
            <a:pPr marL="1657350" lvl="3" indent="-285750">
              <a:buFont typeface="Arial" panose="020B0604020202020204" pitchFamily="34" charset="0"/>
              <a:buChar char="•"/>
            </a:pPr>
            <a:r>
              <a:rPr lang="de-AT" sz="2000" dirty="0"/>
              <a:t>Ergebnis wird von 50% des Ausgangswert abgezogen </a:t>
            </a:r>
          </a:p>
          <a:p>
            <a:pPr lvl="1"/>
            <a:endParaRPr lang="de-DE" sz="2000" dirty="0"/>
          </a:p>
        </p:txBody>
      </p:sp>
    </p:spTree>
    <p:extLst>
      <p:ext uri="{BB962C8B-B14F-4D97-AF65-F5344CB8AC3E}">
        <p14:creationId xmlns:p14="http://schemas.microsoft.com/office/powerpoint/2010/main" val="203152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339644"/>
            <a:ext cx="10134369" cy="1167421"/>
          </a:xfrm>
        </p:spPr>
        <p:txBody>
          <a:bodyPr rtlCol="0"/>
          <a:lstStyle/>
          <a:p>
            <a:pPr rtl="0"/>
            <a:r>
              <a:rPr lang="de-AT" dirty="0"/>
              <a:t>Berechnungsbeispiel für Abschlagzahlung</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UVP: EUR 750,-; Bezahlung bei Vertragsabschluss: EUR 75,-</a:t>
            </a:r>
            <a:endParaRPr lang="de-DE" sz="2000" dirty="0"/>
          </a:p>
        </p:txBody>
      </p:sp>
      <p:pic>
        <p:nvPicPr>
          <p:cNvPr id="4" name="Grafik 3">
            <a:extLst>
              <a:ext uri="{FF2B5EF4-FFF2-40B4-BE49-F238E27FC236}">
                <a16:creationId xmlns:a16="http://schemas.microsoft.com/office/drawing/2014/main" id="{397C3F36-C44D-4174-8F26-C709F3DF82EB}"/>
              </a:ext>
            </a:extLst>
          </p:cNvPr>
          <p:cNvPicPr>
            <a:picLocks noChangeAspect="1"/>
          </p:cNvPicPr>
          <p:nvPr/>
        </p:nvPicPr>
        <p:blipFill>
          <a:blip r:embed="rId3"/>
          <a:stretch>
            <a:fillRect/>
          </a:stretch>
        </p:blipFill>
        <p:spPr>
          <a:xfrm>
            <a:off x="1627321" y="2330041"/>
            <a:ext cx="10134369" cy="4188315"/>
          </a:xfrm>
          <a:prstGeom prst="rect">
            <a:avLst/>
          </a:prstGeom>
        </p:spPr>
      </p:pic>
    </p:spTree>
    <p:extLst>
      <p:ext uri="{BB962C8B-B14F-4D97-AF65-F5344CB8AC3E}">
        <p14:creationId xmlns:p14="http://schemas.microsoft.com/office/powerpoint/2010/main" val="152463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339644"/>
            <a:ext cx="10134369" cy="1167421"/>
          </a:xfrm>
        </p:spPr>
        <p:txBody>
          <a:bodyPr rtlCol="0"/>
          <a:lstStyle/>
          <a:p>
            <a:pPr rtl="0"/>
            <a:r>
              <a:rPr lang="de-AT" dirty="0"/>
              <a:t>… Und zum Schluss</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r>
              <a:rPr lang="de-DE" sz="2000" dirty="0"/>
              <a:t>Maßnahmen gegen Nummernmissbrauch: RTR als Meldestelle und mit </a:t>
            </a:r>
            <a:r>
              <a:rPr lang="de-AT" sz="2000" dirty="0"/>
              <a:t>Befugnissen zur Setzung von Abhilfe- und Gegenmaßnahmen (</a:t>
            </a:r>
            <a:r>
              <a:rPr lang="de-DE" sz="2000" dirty="0"/>
              <a:t>Verrechnungsverbot; Anordnung von Rückzahlungen an betroffene Endnutzer; Sperre betrügerisch genutzter Rufnummern und Nummernbereiche) (§ 121 TKG)</a:t>
            </a:r>
          </a:p>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r>
              <a:rPr lang="de-AT" sz="2000" dirty="0"/>
              <a:t>SMS -Warnungen bei Notfällen und Katastrophen im Auftrag der zuständigen Behörden (§ 125 TKG)</a:t>
            </a:r>
            <a:endParaRPr lang="de-DE" sz="2000" dirty="0"/>
          </a:p>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endParaRPr lang="de-AT" sz="2000" dirty="0"/>
          </a:p>
        </p:txBody>
      </p:sp>
    </p:spTree>
    <p:extLst>
      <p:ext uri="{BB962C8B-B14F-4D97-AF65-F5344CB8AC3E}">
        <p14:creationId xmlns:p14="http://schemas.microsoft.com/office/powerpoint/2010/main" val="247218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339644"/>
            <a:ext cx="10134369" cy="1167421"/>
          </a:xfrm>
        </p:spPr>
        <p:txBody>
          <a:bodyPr rtlCol="0"/>
          <a:lstStyle/>
          <a:p>
            <a:pPr rtl="0"/>
            <a:r>
              <a:rPr lang="de-AT" dirty="0"/>
              <a:t>Literaturhinweis</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r>
              <a:rPr lang="de-AT" sz="2000" dirty="0" err="1"/>
              <a:t>VbR</a:t>
            </a:r>
            <a:r>
              <a:rPr lang="de-AT" sz="2000" dirty="0"/>
              <a:t> 2022/27: Verbraucherrechtliche Neuerungen im TKG 2021 (Hans Peter </a:t>
            </a:r>
            <a:r>
              <a:rPr lang="de-AT" sz="2000" dirty="0" err="1"/>
              <a:t>Lehofer</a:t>
            </a:r>
            <a:r>
              <a:rPr lang="de-AT" sz="2000" dirty="0"/>
              <a:t>)</a:t>
            </a:r>
            <a:endParaRPr lang="de-DE" sz="2000" dirty="0"/>
          </a:p>
          <a:p>
            <a:pPr marL="285750" indent="-285750" rtl="0">
              <a:buFont typeface="Arial" panose="020B0604020202020204" pitchFamily="34" charset="0"/>
              <a:buChar char="•"/>
            </a:pPr>
            <a:endParaRPr lang="de-AT" sz="2000" dirty="0"/>
          </a:p>
          <a:p>
            <a:pPr marL="285750" indent="-285750" rtl="0">
              <a:buFont typeface="Arial" panose="020B0604020202020204" pitchFamily="34" charset="0"/>
              <a:buChar char="•"/>
            </a:pPr>
            <a:r>
              <a:rPr lang="de-AT" sz="2000" dirty="0"/>
              <a:t>MR 2021, 310: Das Telekommunikationsgesetz 2021 - ein Überblick (Wolfgang </a:t>
            </a:r>
            <a:r>
              <a:rPr lang="de-AT" sz="2000" dirty="0" err="1"/>
              <a:t>Feiel</a:t>
            </a:r>
            <a:r>
              <a:rPr lang="de-AT" sz="2000" dirty="0"/>
              <a:t>)</a:t>
            </a:r>
          </a:p>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endParaRPr lang="de-AT" sz="2000" dirty="0"/>
          </a:p>
        </p:txBody>
      </p:sp>
    </p:spTree>
    <p:extLst>
      <p:ext uri="{BB962C8B-B14F-4D97-AF65-F5344CB8AC3E}">
        <p14:creationId xmlns:p14="http://schemas.microsoft.com/office/powerpoint/2010/main" val="149707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F5ECE-2D45-764D-A434-EA4997A38F9E}"/>
              </a:ext>
            </a:extLst>
          </p:cNvPr>
          <p:cNvSpPr>
            <a:spLocks noGrp="1"/>
          </p:cNvSpPr>
          <p:nvPr>
            <p:ph type="ctrTitle"/>
          </p:nvPr>
        </p:nvSpPr>
        <p:spPr/>
        <p:txBody>
          <a:bodyPr rtlCol="0"/>
          <a:lstStyle/>
          <a:p>
            <a:pPr rtl="0"/>
            <a:r>
              <a:rPr lang="de-DE" sz="3200" dirty="0"/>
              <a:t>Vielen Dank!</a:t>
            </a:r>
          </a:p>
        </p:txBody>
      </p:sp>
      <p:sp>
        <p:nvSpPr>
          <p:cNvPr id="3" name="Textplatzhalter 2">
            <a:extLst>
              <a:ext uri="{FF2B5EF4-FFF2-40B4-BE49-F238E27FC236}">
                <a16:creationId xmlns:a16="http://schemas.microsoft.com/office/drawing/2014/main" id="{96018F6A-34AE-124E-868D-D500FE5002BF}"/>
              </a:ext>
            </a:extLst>
          </p:cNvPr>
          <p:cNvSpPr>
            <a:spLocks noGrp="1"/>
          </p:cNvSpPr>
          <p:nvPr>
            <p:ph type="body" sz="quarter" idx="14"/>
          </p:nvPr>
        </p:nvSpPr>
        <p:spPr>
          <a:xfrm>
            <a:off x="1645581" y="5080791"/>
            <a:ext cx="3496869" cy="1484783"/>
          </a:xfrm>
        </p:spPr>
        <p:txBody>
          <a:bodyPr rtlCol="0">
            <a:normAutofit/>
          </a:bodyPr>
          <a:lstStyle/>
          <a:p>
            <a:pPr rtl="0"/>
            <a:r>
              <a:rPr lang="de-DE" sz="2000" dirty="0"/>
              <a:t>TKG 2021 </a:t>
            </a:r>
            <a:br>
              <a:rPr lang="de-DE" sz="2000" dirty="0"/>
            </a:br>
            <a:r>
              <a:rPr lang="de-DE" sz="2000" dirty="0"/>
              <a:t>und Verbraucherschutz</a:t>
            </a:r>
          </a:p>
          <a:p>
            <a:pPr rtl="0"/>
            <a:r>
              <a:rPr lang="de-DE" sz="2000" dirty="0"/>
              <a:t>Maximilian Kemetmüller</a:t>
            </a:r>
          </a:p>
        </p:txBody>
      </p:sp>
      <p:pic>
        <p:nvPicPr>
          <p:cNvPr id="8" name="Bildplatzhalter 14" descr="Ein Bild, das drinnen enthält.&#10;&#10;Automatisch generierte Beschreibung">
            <a:extLst>
              <a:ext uri="{FF2B5EF4-FFF2-40B4-BE49-F238E27FC236}">
                <a16:creationId xmlns:a16="http://schemas.microsoft.com/office/drawing/2014/main" id="{823F747A-8CCC-4EEA-B23D-C1444FA174A6}"/>
              </a:ext>
            </a:extLst>
          </p:cNvPr>
          <p:cNvPicPr>
            <a:picLocks noGrp="1" noChangeAspect="1"/>
          </p:cNvPicPr>
          <p:nvPr>
            <p:ph type="pic" sz="quarter" idx="10"/>
          </p:nvPr>
        </p:nvPicPr>
        <p:blipFill rotWithShape="1">
          <a:blip r:embed="rId3"/>
          <a:srcRect l="30300" t="5" r="13224" b="-5"/>
          <a:stretch/>
        </p:blipFill>
        <p:spPr>
          <a:xfrm>
            <a:off x="5446713" y="292100"/>
            <a:ext cx="6296025" cy="6273800"/>
          </a:xfrm>
        </p:spPr>
      </p:pic>
    </p:spTree>
    <p:extLst>
      <p:ext uri="{BB962C8B-B14F-4D97-AF65-F5344CB8AC3E}">
        <p14:creationId xmlns:p14="http://schemas.microsoft.com/office/powerpoint/2010/main" val="348069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DE" dirty="0"/>
              <a:t>DER WEG zum TKG 2021</a:t>
            </a:r>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lstStyle/>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europäischer Kodex für die elektronische Kommunikation (EKEK), RL (EU) 2018/1972</a:t>
            </a:r>
          </a:p>
          <a:p>
            <a:endParaRPr lang="de-AT" sz="2000" dirty="0"/>
          </a:p>
          <a:p>
            <a:pPr marL="285750" indent="-285750">
              <a:buFont typeface="Arial" panose="020B0604020202020204" pitchFamily="34" charset="0"/>
              <a:buChar char="•"/>
            </a:pPr>
            <a:r>
              <a:rPr lang="de-DE" sz="2000" dirty="0"/>
              <a:t>Umsetzungsfrist: 21.12.2020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In-Kraft-Treten: </a:t>
            </a:r>
            <a:r>
              <a:rPr lang="de-AT" sz="2000" dirty="0"/>
              <a:t>1.11.2021 (BGBl. I Nr. 190/2021)</a:t>
            </a:r>
          </a:p>
          <a:p>
            <a:pPr marL="742950" lvl="1" indent="-285750">
              <a:buFont typeface="Arial" panose="020B0604020202020204" pitchFamily="34" charset="0"/>
              <a:buChar char="•"/>
            </a:pPr>
            <a:r>
              <a:rPr lang="de-AT" sz="2000" dirty="0"/>
              <a:t>ABER: Zahlreiche Übergangsbestimmungen</a:t>
            </a:r>
          </a:p>
          <a:p>
            <a:pPr marL="742950" lvl="1" indent="-285750">
              <a:buFont typeface="Arial" panose="020B0604020202020204" pitchFamily="34" charset="0"/>
              <a:buChar char="•"/>
            </a:pPr>
            <a:endParaRPr lang="de-AT" sz="2000" dirty="0"/>
          </a:p>
          <a:p>
            <a:pPr marL="285750" indent="-285750">
              <a:buFont typeface="Arial" panose="020B0604020202020204" pitchFamily="34" charset="0"/>
              <a:buChar char="•"/>
            </a:pPr>
            <a:r>
              <a:rPr lang="de-DE" sz="2000" dirty="0"/>
              <a:t>Auslaufen zahlreicher – nicht aller! – Übergangsbestimmungen mit 1.5.2022</a:t>
            </a:r>
          </a:p>
          <a:p>
            <a:endParaRPr lang="de-AT" sz="2000" dirty="0"/>
          </a:p>
          <a:p>
            <a:pPr marL="742950" lvl="1" indent="-285750">
              <a:buFont typeface="Arial" panose="020B0604020202020204" pitchFamily="34" charset="0"/>
              <a:buChar char="•"/>
            </a:pPr>
            <a:endParaRPr lang="de-AT" sz="2000" dirty="0"/>
          </a:p>
          <a:p>
            <a:pPr marL="285750" indent="-285750">
              <a:buFont typeface="Arial" panose="020B0604020202020204" pitchFamily="34" charset="0"/>
              <a:buChar char="•"/>
            </a:pPr>
            <a:endParaRPr lang="de-AT" sz="2000" dirty="0"/>
          </a:p>
          <a:p>
            <a:endParaRPr lang="de-AT" sz="2000" dirty="0"/>
          </a:p>
        </p:txBody>
      </p:sp>
    </p:spTree>
    <p:extLst>
      <p:ext uri="{BB962C8B-B14F-4D97-AF65-F5344CB8AC3E}">
        <p14:creationId xmlns:p14="http://schemas.microsoft.com/office/powerpoint/2010/main" val="26252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DE" dirty="0"/>
              <a:t>Schutz der Endnutzer</a:t>
            </a:r>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lstStyle/>
          <a:p>
            <a:pPr marL="285750" indent="-285750" rtl="0">
              <a:buFont typeface="Arial" panose="020B0604020202020204" pitchFamily="34" charset="0"/>
              <a:buChar char="•"/>
            </a:pPr>
            <a:endParaRPr lang="de-AT" sz="2000" dirty="0"/>
          </a:p>
          <a:p>
            <a:pPr marL="285750" indent="-285750" rtl="0">
              <a:buFont typeface="Arial" panose="020B0604020202020204" pitchFamily="34" charset="0"/>
              <a:buChar char="•"/>
            </a:pPr>
            <a:r>
              <a:rPr lang="de-AT" sz="2000" dirty="0"/>
              <a:t>Vollharmonisierung: Artikel 102 bis 115 EKEK</a:t>
            </a:r>
          </a:p>
          <a:p>
            <a:pPr marL="285750" indent="-285750" rtl="0">
              <a:buFont typeface="Arial" panose="020B0604020202020204" pitchFamily="34" charset="0"/>
              <a:buChar char="•"/>
            </a:pPr>
            <a:endParaRPr lang="de-AT" sz="2000" dirty="0"/>
          </a:p>
          <a:p>
            <a:pPr marL="285750" indent="-285750" rtl="0">
              <a:buFont typeface="Arial" panose="020B0604020202020204" pitchFamily="34" charset="0"/>
              <a:buChar char="•"/>
            </a:pPr>
            <a:r>
              <a:rPr lang="de-AT" sz="2000" dirty="0"/>
              <a:t>Spielraum in Teilbereichen, die in der Richtlinie nicht geregelt wurden</a:t>
            </a:r>
          </a:p>
          <a:p>
            <a:pPr marL="742950" lvl="1" indent="-285750">
              <a:buFont typeface="Arial" panose="020B0604020202020204" pitchFamily="34" charset="0"/>
              <a:buChar char="•"/>
            </a:pPr>
            <a:r>
              <a:rPr lang="de-AT" sz="2000" dirty="0"/>
              <a:t>Abgrenzungsproblematik</a:t>
            </a:r>
          </a:p>
          <a:p>
            <a:pPr rtl="0"/>
            <a:endParaRPr lang="de-DE" dirty="0"/>
          </a:p>
        </p:txBody>
      </p:sp>
    </p:spTree>
    <p:extLst>
      <p:ext uri="{BB962C8B-B14F-4D97-AF65-F5344CB8AC3E}">
        <p14:creationId xmlns:p14="http://schemas.microsoft.com/office/powerpoint/2010/main" val="402637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err="1"/>
              <a:t>KommunikationsdienstE</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lstStyle/>
          <a:p>
            <a:pPr marL="285750" indent="-285750" rtl="0">
              <a:buFont typeface="Arial" panose="020B0604020202020204" pitchFamily="34" charset="0"/>
              <a:buChar char="•"/>
            </a:pPr>
            <a:endParaRPr lang="de-AT" sz="2000" dirty="0"/>
          </a:p>
          <a:p>
            <a:pPr marL="285750" indent="-285750" rtl="0">
              <a:buFont typeface="Arial" panose="020B0604020202020204" pitchFamily="34" charset="0"/>
              <a:buChar char="•"/>
            </a:pPr>
            <a:r>
              <a:rPr lang="de-AT" sz="2000" dirty="0"/>
              <a:t>Erweiterung auf „interpersonelle Kommunikationsdienste“ </a:t>
            </a:r>
            <a:r>
              <a:rPr lang="pl-PL" sz="2000" dirty="0"/>
              <a:t>(§ 4 Z 4 lit b TKG 2021) </a:t>
            </a:r>
            <a:endParaRPr lang="de-AT" sz="2000" dirty="0"/>
          </a:p>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r>
              <a:rPr lang="de-DE" sz="2000" dirty="0"/>
              <a:t>§ 4 Z 6 TKG: Alle Dienste, die „einen direkten interpersonellen und interaktiven Informationsaustausch über Kommunikationsnetze zwischen einer endlichen Zahl von Personen ermöglicht, wobei die Empfänger von den Personen bestimmt werden, die die Kommunikation veranlassen oder daran beteiligt sind“</a:t>
            </a:r>
          </a:p>
          <a:p>
            <a:pPr marL="285750" indent="-285750" rtl="0">
              <a:buFont typeface="Arial" panose="020B0604020202020204" pitchFamily="34" charset="0"/>
              <a:buChar char="•"/>
            </a:pPr>
            <a:endParaRPr lang="de-AT" sz="2000" dirty="0"/>
          </a:p>
          <a:p>
            <a:pPr marL="285750" indent="-285750" rtl="0">
              <a:buFont typeface="Arial" panose="020B0604020202020204" pitchFamily="34" charset="0"/>
              <a:buChar char="•"/>
            </a:pPr>
            <a:r>
              <a:rPr lang="de-AT" sz="2000" dirty="0"/>
              <a:t>Unterteilung in </a:t>
            </a:r>
          </a:p>
          <a:p>
            <a:pPr marL="742950" lvl="1" indent="-285750">
              <a:buFont typeface="Arial" panose="020B0604020202020204" pitchFamily="34" charset="0"/>
              <a:buChar char="•"/>
            </a:pPr>
            <a:r>
              <a:rPr lang="de-AT" sz="2000" dirty="0"/>
              <a:t>nummerngebundene Kommunikationsdienste (§ 4 Z 7 TKG)</a:t>
            </a:r>
          </a:p>
          <a:p>
            <a:pPr marL="742950" lvl="1" indent="-285750">
              <a:buFont typeface="Arial" panose="020B0604020202020204" pitchFamily="34" charset="0"/>
              <a:buChar char="•"/>
            </a:pPr>
            <a:r>
              <a:rPr lang="de-AT" sz="2000" dirty="0"/>
              <a:t>nummernunabhängige Kommunikationsdienste (§ 4 Z 8 TKG)</a:t>
            </a:r>
            <a:endParaRPr lang="de-DE" dirty="0"/>
          </a:p>
        </p:txBody>
      </p:sp>
    </p:spTree>
    <p:extLst>
      <p:ext uri="{BB962C8B-B14F-4D97-AF65-F5344CB8AC3E}">
        <p14:creationId xmlns:p14="http://schemas.microsoft.com/office/powerpoint/2010/main" val="293143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70" cy="1296208"/>
          </a:xfrm>
        </p:spPr>
        <p:txBody>
          <a:bodyPr rtlCol="0"/>
          <a:lstStyle/>
          <a:p>
            <a:pPr rtl="0"/>
            <a:r>
              <a:rPr lang="de-AT" dirty="0"/>
              <a:t>Nummernunabhängige </a:t>
            </a:r>
            <a:r>
              <a:rPr lang="de-AT" dirty="0" err="1"/>
              <a:t>KommunikationsdienstE</a:t>
            </a:r>
            <a:r>
              <a:rPr lang="de-AT" dirty="0"/>
              <a:t>?</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rtl="0">
              <a:buFont typeface="Arial" panose="020B0604020202020204" pitchFamily="34" charset="0"/>
              <a:buChar char="•"/>
            </a:pPr>
            <a:r>
              <a:rPr lang="de-AT" sz="2000" dirty="0"/>
              <a:t>E-Mail-Dienste, Mitteilungsdienste und Chat-Dienste</a:t>
            </a:r>
          </a:p>
          <a:p>
            <a:pPr marL="285750" indent="-285750" rtl="0">
              <a:buFont typeface="Arial" panose="020B0604020202020204" pitchFamily="34" charset="0"/>
              <a:buChar char="•"/>
            </a:pPr>
            <a:endParaRPr lang="de-DE" sz="2000" dirty="0"/>
          </a:p>
          <a:p>
            <a:pPr marL="285750" indent="-285750" rtl="0">
              <a:buFont typeface="Arial" panose="020B0604020202020204" pitchFamily="34" charset="0"/>
              <a:buChar char="•"/>
            </a:pPr>
            <a:r>
              <a:rPr lang="de-DE" sz="2000" dirty="0"/>
              <a:t>Nicht erfasst, wenn </a:t>
            </a:r>
            <a:r>
              <a:rPr lang="de-AT" sz="2000" dirty="0"/>
              <a:t>interpersonelle Kommunikation lediglich „geringfügige Nebendienstleistung“</a:t>
            </a:r>
          </a:p>
          <a:p>
            <a:pPr marL="285750" indent="-285750" rtl="0">
              <a:buFont typeface="Arial" panose="020B0604020202020204" pitchFamily="34" charset="0"/>
              <a:buChar char="•"/>
            </a:pPr>
            <a:endParaRPr lang="de-AT" sz="2000" dirty="0"/>
          </a:p>
          <a:p>
            <a:pPr marL="742950" lvl="1" indent="-285750">
              <a:buFont typeface="Arial" panose="020B0604020202020204" pitchFamily="34" charset="0"/>
              <a:buChar char="•"/>
            </a:pPr>
            <a:r>
              <a:rPr lang="de-DE" sz="2000" dirty="0" err="1"/>
              <a:t>mE</a:t>
            </a:r>
            <a:r>
              <a:rPr lang="de-DE" sz="2000" dirty="0"/>
              <a:t> grundsätzlich AUCH erfasst:</a:t>
            </a:r>
          </a:p>
          <a:p>
            <a:pPr marL="1200150" lvl="2" indent="-285750">
              <a:buFont typeface="Arial" panose="020B0604020202020204" pitchFamily="34" charset="0"/>
              <a:buChar char="•"/>
            </a:pPr>
            <a:r>
              <a:rPr lang="de-DE" sz="2000" dirty="0"/>
              <a:t>Plattformen, wie LinkedIn</a:t>
            </a:r>
          </a:p>
          <a:p>
            <a:pPr marL="1200150" lvl="2" indent="-285750">
              <a:buFont typeface="Arial" panose="020B0604020202020204" pitchFamily="34" charset="0"/>
              <a:buChar char="•"/>
            </a:pPr>
            <a:r>
              <a:rPr lang="de-DE" sz="2000" dirty="0"/>
              <a:t>Dating-Plattformen, wie Tinder</a:t>
            </a:r>
          </a:p>
          <a:p>
            <a:pPr marL="1200150" lvl="2" indent="-285750">
              <a:buFont typeface="Arial" panose="020B0604020202020204" pitchFamily="34" charset="0"/>
              <a:buChar char="•"/>
            </a:pPr>
            <a:r>
              <a:rPr lang="de-DE" sz="2000" dirty="0"/>
              <a:t>Gaming-Chats, wie </a:t>
            </a:r>
            <a:r>
              <a:rPr lang="de-DE" sz="2000" dirty="0" err="1"/>
              <a:t>Discord</a:t>
            </a:r>
            <a:endParaRPr lang="de-DE" sz="2000" dirty="0"/>
          </a:p>
          <a:p>
            <a:pPr marL="1200150" lvl="2" indent="-285750">
              <a:buFont typeface="Arial" panose="020B0604020202020204" pitchFamily="34" charset="0"/>
              <a:buChar char="•"/>
            </a:pPr>
            <a:endParaRPr lang="de-DE" sz="2000" dirty="0"/>
          </a:p>
          <a:p>
            <a:pPr marL="742950" lvl="1" indent="-285750">
              <a:buFont typeface="Arial" panose="020B0604020202020204" pitchFamily="34" charset="0"/>
              <a:buChar char="•"/>
            </a:pPr>
            <a:r>
              <a:rPr lang="de-DE" sz="2000" dirty="0" err="1"/>
              <a:t>mE</a:t>
            </a:r>
            <a:r>
              <a:rPr lang="de-DE" sz="2000" dirty="0"/>
              <a:t> grundsätzlich NICHT erfasst:</a:t>
            </a:r>
          </a:p>
          <a:p>
            <a:pPr marL="1200150" lvl="2" indent="-285750">
              <a:buFont typeface="Arial" panose="020B0604020202020204" pitchFamily="34" charset="0"/>
              <a:buChar char="•"/>
            </a:pPr>
            <a:r>
              <a:rPr lang="de-DE" sz="2000" dirty="0"/>
              <a:t>Twitch, YouTube usw.</a:t>
            </a:r>
          </a:p>
          <a:p>
            <a:pPr marL="285750" indent="-285750" rtl="0">
              <a:buFont typeface="Arial" panose="020B0604020202020204" pitchFamily="34" charset="0"/>
              <a:buChar char="•"/>
            </a:pPr>
            <a:endParaRPr lang="de-AT" sz="2000" dirty="0"/>
          </a:p>
        </p:txBody>
      </p:sp>
    </p:spTree>
    <p:extLst>
      <p:ext uri="{BB962C8B-B14F-4D97-AF65-F5344CB8AC3E}">
        <p14:creationId xmlns:p14="http://schemas.microsoft.com/office/powerpoint/2010/main" val="323339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a:t>Anzeigepflicht von AGB</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Anzeigepflicht der AGB bei der Regulierungsbehörde (RTR) (§ 133 Abs 1 TKG)</a:t>
            </a:r>
            <a:r>
              <a:rPr lang="pl-PL" sz="2000" dirty="0"/>
              <a:t> </a:t>
            </a:r>
            <a:endParaRPr lang="de-AT" sz="2000" dirty="0"/>
          </a:p>
          <a:p>
            <a:pPr marL="742950" lvl="1" indent="-285750">
              <a:buFont typeface="Arial" panose="020B0604020202020204" pitchFamily="34" charset="0"/>
              <a:buChar char="•"/>
            </a:pPr>
            <a:r>
              <a:rPr lang="de-AT" sz="2000" dirty="0"/>
              <a:t>Ausnahme (§ 133 Abs 3 TKG): </a:t>
            </a:r>
          </a:p>
          <a:p>
            <a:pPr marL="1200150" lvl="2" indent="-285750">
              <a:buFont typeface="Arial" panose="020B0604020202020204" pitchFamily="34" charset="0"/>
              <a:buChar char="•"/>
            </a:pPr>
            <a:r>
              <a:rPr lang="de-AT" sz="2000" dirty="0"/>
              <a:t>Anbieter &lt; 1.000 Endnutzer</a:t>
            </a:r>
          </a:p>
          <a:p>
            <a:pPr marL="1200150" lvl="2" indent="-285750">
              <a:buFont typeface="Arial" panose="020B0604020202020204" pitchFamily="34" charset="0"/>
              <a:buChar char="•"/>
            </a:pPr>
            <a:r>
              <a:rPr lang="de-AT" sz="2000" dirty="0"/>
              <a:t>nummernunabhängige interpersonelle Kommunikationsdienste &lt; 350.000 Endnutzer </a:t>
            </a:r>
          </a:p>
          <a:p>
            <a:pPr marL="285750" indent="-285750" rtl="0">
              <a:buFont typeface="Arial" panose="020B0604020202020204" pitchFamily="34" charset="0"/>
              <a:buChar char="•"/>
            </a:pPr>
            <a:endParaRPr lang="de-DE" sz="2000" dirty="0"/>
          </a:p>
          <a:p>
            <a:pPr rtl="0"/>
            <a:r>
              <a:rPr lang="de-AT" sz="2000" b="1" u="sng" dirty="0"/>
              <a:t>ABER:</a:t>
            </a:r>
          </a:p>
          <a:p>
            <a:pPr marL="285750" indent="-285750" rtl="0">
              <a:buFont typeface="Arial" panose="020B0604020202020204" pitchFamily="34" charset="0"/>
              <a:buChar char="•"/>
            </a:pPr>
            <a:r>
              <a:rPr lang="de-AT" sz="2000" dirty="0"/>
              <a:t>AGB von interpersonellen Kommunikationsdiensten können auch dann Gegenstandstand eines regulierungsbehördlichen Aufsichtsverfahrens (§ 184 TKG) werden, wenn die AGB vorab nicht anzuzeigen sind (§ 133 Abs 7 TKG)</a:t>
            </a:r>
          </a:p>
          <a:p>
            <a:pPr rtl="0"/>
            <a:r>
              <a:rPr lang="de-AT" sz="2000" b="1" u="sng" dirty="0"/>
              <a:t>UND:</a:t>
            </a:r>
          </a:p>
          <a:p>
            <a:pPr marL="342900" indent="-342900" rtl="0">
              <a:buFont typeface="Arial" panose="020B0604020202020204" pitchFamily="34" charset="0"/>
              <a:buChar char="•"/>
            </a:pPr>
            <a:r>
              <a:rPr lang="de-AT" sz="2000" dirty="0"/>
              <a:t>weiterhin </a:t>
            </a:r>
            <a:r>
              <a:rPr lang="de-AT" sz="2000" dirty="0" err="1"/>
              <a:t>Klagskompetenz</a:t>
            </a:r>
            <a:r>
              <a:rPr lang="de-AT" sz="2000" dirty="0"/>
              <a:t> des VKI und anderer klageberechtigter Verbände (§ 133 Abs 8 TKG)</a:t>
            </a:r>
          </a:p>
        </p:txBody>
      </p:sp>
    </p:spTree>
    <p:extLst>
      <p:ext uri="{BB962C8B-B14F-4D97-AF65-F5344CB8AC3E}">
        <p14:creationId xmlns:p14="http://schemas.microsoft.com/office/powerpoint/2010/main" val="90097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AT" dirty="0"/>
              <a:t>Weitere Neuerungen</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Bestimmungen des 14. Abschnitt „Kommunikationsgeheimnis und datenschutzrechtliche Bestimmungen“ auch für nummernunabhängige Kommunikationsdienste </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Mitwirkungspflicht an Schlichtungsverfahren (§ 205 Abs 1 zweiter Satz TKG) auch für nummernunabhängige Kommunikationsdienste </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DE" sz="2000" dirty="0"/>
              <a:t>gesetzliche Verankerung des Marktordnungsprinzip (§ 4 Z 4 TKG)</a:t>
            </a:r>
          </a:p>
          <a:p>
            <a:pPr marL="285750" indent="-285750">
              <a:buFont typeface="Arial" panose="020B0604020202020204" pitchFamily="34" charset="0"/>
              <a:buChar char="•"/>
            </a:pPr>
            <a:endParaRPr lang="de-DE" sz="2000" dirty="0"/>
          </a:p>
          <a:p>
            <a:endParaRPr lang="de-DE" sz="2000" dirty="0"/>
          </a:p>
          <a:p>
            <a:pPr marL="285750" indent="-285750">
              <a:buFont typeface="Arial" panose="020B0604020202020204" pitchFamily="34" charset="0"/>
              <a:buChar char="•"/>
            </a:pPr>
            <a:endParaRPr lang="de-DE" sz="2000" dirty="0"/>
          </a:p>
        </p:txBody>
      </p:sp>
    </p:spTree>
    <p:extLst>
      <p:ext uri="{BB962C8B-B14F-4D97-AF65-F5344CB8AC3E}">
        <p14:creationId xmlns:p14="http://schemas.microsoft.com/office/powerpoint/2010/main" val="354670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a:extLst>
              <a:ext uri="{FF2B5EF4-FFF2-40B4-BE49-F238E27FC236}">
                <a16:creationId xmlns:a16="http://schemas.microsoft.com/office/drawing/2014/main" id="{720EE20B-BB9D-42A0-8E96-0336C8290007}"/>
              </a:ext>
            </a:extLst>
          </p:cNvPr>
          <p:cNvPicPr>
            <a:picLocks noGrp="1" noChangeAspect="1"/>
          </p:cNvPicPr>
          <p:nvPr>
            <p:ph type="pic" sz="quarter" idx="10"/>
          </p:nvPr>
        </p:nvPicPr>
        <p:blipFill rotWithShape="1">
          <a:blip r:embed="rId3"/>
          <a:srcRect r="-3" b="269"/>
          <a:stretch/>
        </p:blipFill>
        <p:spPr>
          <a:xfrm>
            <a:off x="20" y="1928264"/>
            <a:ext cx="5822189" cy="4427316"/>
          </a:xfrm>
          <a:prstGeom prst="rect">
            <a:avLst/>
          </a:prstGeom>
          <a:noFill/>
        </p:spPr>
      </p:pic>
      <p:sp>
        <p:nvSpPr>
          <p:cNvPr id="6" name="Textplatzhalter 5">
            <a:extLst>
              <a:ext uri="{FF2B5EF4-FFF2-40B4-BE49-F238E27FC236}">
                <a16:creationId xmlns:a16="http://schemas.microsoft.com/office/drawing/2014/main" id="{348362CB-F41D-164B-BAC7-F91A6E68A2AC}"/>
              </a:ext>
            </a:extLst>
          </p:cNvPr>
          <p:cNvSpPr>
            <a:spLocks noGrp="1"/>
          </p:cNvSpPr>
          <p:nvPr>
            <p:ph type="body" idx="13"/>
          </p:nvPr>
        </p:nvSpPr>
        <p:spPr>
          <a:xfrm>
            <a:off x="6487905" y="4498670"/>
            <a:ext cx="4179375" cy="764210"/>
          </a:xfrm>
        </p:spPr>
        <p:txBody>
          <a:bodyPr rtlCol="0">
            <a:normAutofit/>
          </a:bodyPr>
          <a:lstStyle/>
          <a:p>
            <a:pPr rtl="0"/>
            <a:r>
              <a:rPr lang="de-DE" dirty="0"/>
              <a:t>§§118 Bis 120 </a:t>
            </a:r>
          </a:p>
          <a:p>
            <a:pPr rtl="0"/>
            <a:r>
              <a:rPr lang="de-DE" dirty="0"/>
              <a:t>und 127 bis 145 TKG</a:t>
            </a:r>
          </a:p>
        </p:txBody>
      </p:sp>
      <p:sp>
        <p:nvSpPr>
          <p:cNvPr id="5" name="Titel 4">
            <a:extLst>
              <a:ext uri="{FF2B5EF4-FFF2-40B4-BE49-F238E27FC236}">
                <a16:creationId xmlns:a16="http://schemas.microsoft.com/office/drawing/2014/main" id="{99516ACA-375D-1140-8EDA-CE04AAC75809}"/>
              </a:ext>
            </a:extLst>
          </p:cNvPr>
          <p:cNvSpPr>
            <a:spLocks noGrp="1"/>
          </p:cNvSpPr>
          <p:nvPr>
            <p:ph type="ctrTitle"/>
          </p:nvPr>
        </p:nvSpPr>
        <p:spPr>
          <a:xfrm>
            <a:off x="6487905" y="1928264"/>
            <a:ext cx="4179375" cy="2387600"/>
          </a:xfrm>
        </p:spPr>
        <p:txBody>
          <a:bodyPr rtlCol="0" anchor="b">
            <a:normAutofit fontScale="90000"/>
          </a:bodyPr>
          <a:lstStyle/>
          <a:p>
            <a:pPr rtl="0"/>
            <a:r>
              <a:rPr lang="de-DE" sz="4400" dirty="0"/>
              <a:t>Kernstück des Konsumenten-rechts</a:t>
            </a:r>
          </a:p>
        </p:txBody>
      </p:sp>
    </p:spTree>
    <p:extLst>
      <p:ext uri="{BB962C8B-B14F-4D97-AF65-F5344CB8AC3E}">
        <p14:creationId xmlns:p14="http://schemas.microsoft.com/office/powerpoint/2010/main" val="406786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1627321" y="299005"/>
            <a:ext cx="10134369" cy="1312986"/>
          </a:xfrm>
        </p:spPr>
        <p:txBody>
          <a:bodyPr rtlCol="0"/>
          <a:lstStyle/>
          <a:p>
            <a:pPr rtl="0"/>
            <a:r>
              <a:rPr lang="de-AT" dirty="0"/>
              <a:t>Allgemeine Verbesserungen für Verbraucher</a:t>
            </a:r>
            <a:endParaRPr lang="de-DE" dirty="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rtlCol="0">
            <a:normAutofit/>
          </a:bodyPr>
          <a:lstStyle/>
          <a:p>
            <a:pPr marL="285750" indent="-285750" rtl="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An Vertrag erst gebunden, wenn der Anbieter Informationen nach § 5a KSchG und § 4 FAGG sowie Anhang VIII des EKEK erteilt hat (§ 129 TKG)</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r>
              <a:rPr lang="de-AT" sz="2000" dirty="0"/>
              <a:t>Bündelangebote: Wird ein Internetzugangsdienst oder ein nummerngebundener interpersoneller Kommunikationsdienst mit anderem Produkt gebündelt, dann gelten bestimmte Nutzerrechte für alle Elemente des Paketes (§ 136 TKG)</a:t>
            </a:r>
          </a:p>
          <a:p>
            <a:pPr marL="285750" indent="-285750">
              <a:buFont typeface="Arial" panose="020B0604020202020204" pitchFamily="34" charset="0"/>
              <a:buChar char="•"/>
            </a:pPr>
            <a:endParaRPr lang="de-AT" sz="2000" dirty="0"/>
          </a:p>
          <a:p>
            <a:pPr marL="285750" indent="-285750">
              <a:buFont typeface="Arial" panose="020B0604020202020204" pitchFamily="34" charset="0"/>
              <a:buChar char="•"/>
            </a:pPr>
            <a:endParaRPr lang="de-DE" sz="2000" dirty="0"/>
          </a:p>
          <a:p>
            <a:endParaRPr lang="de-DE" sz="2000" dirty="0"/>
          </a:p>
          <a:p>
            <a:pPr marL="285750" indent="-285750">
              <a:buFont typeface="Arial" panose="020B0604020202020204" pitchFamily="34" charset="0"/>
              <a:buChar char="•"/>
            </a:pPr>
            <a:endParaRPr lang="de-DE" sz="2000" dirty="0"/>
          </a:p>
        </p:txBody>
      </p:sp>
    </p:spTree>
    <p:extLst>
      <p:ext uri="{BB962C8B-B14F-4D97-AF65-F5344CB8AC3E}">
        <p14:creationId xmlns:p14="http://schemas.microsoft.com/office/powerpoint/2010/main" val="1175787078"/>
      </p:ext>
    </p:extLst>
  </p:cSld>
  <p:clrMapOvr>
    <a:masterClrMapping/>
  </p:clrMapOvr>
</p:sld>
</file>

<file path=ppt/theme/theme1.xml><?xml version="1.0" encoding="utf-8"?>
<a:theme xmlns:a="http://schemas.openxmlformats.org/drawingml/2006/main" name="Office-Design">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632_TF44450328" id="{C78DCEB4-0F7B-4D0B-81FC-9790AAA1831E}" vid="{6138E083-1C41-4DD3-90C2-68807E027A0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Sagona ExtraLight"/>
        <a:ea typeface=""/>
        <a:cs typeface=""/>
      </a:majorFont>
      <a:minorFont>
        <a:latin typeface="Sagona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Moderne minimalistische Präsentation</Template>
  <TotalTime>0</TotalTime>
  <Words>926</Words>
  <Application>Microsoft Office PowerPoint</Application>
  <PresentationFormat>Breitbild</PresentationFormat>
  <Paragraphs>167</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Sagona ExtraLight</vt:lpstr>
      <vt:lpstr>Speak Pro</vt:lpstr>
      <vt:lpstr>Office-Design</vt:lpstr>
      <vt:lpstr>TKG 2021  und Verbraucher-schutz</vt:lpstr>
      <vt:lpstr>DER WEG zum TKG 2021</vt:lpstr>
      <vt:lpstr>Schutz der Endnutzer</vt:lpstr>
      <vt:lpstr>KommunikationsdienstE</vt:lpstr>
      <vt:lpstr>Nummernunabhängige KommunikationsdienstE?</vt:lpstr>
      <vt:lpstr>Anzeigepflicht von AGB</vt:lpstr>
      <vt:lpstr>Weitere Neuerungen</vt:lpstr>
      <vt:lpstr>Kernstück des Konsumenten-rechts</vt:lpstr>
      <vt:lpstr>Allgemeine Verbesserungen für Verbraucher</vt:lpstr>
      <vt:lpstr>Übersiedlung und Anbieterwechsel</vt:lpstr>
      <vt:lpstr>Vertragsbindung</vt:lpstr>
      <vt:lpstr>Vertragsabschluss</vt:lpstr>
      <vt:lpstr>Preis-/AGB-änderungen</vt:lpstr>
      <vt:lpstr>Informationspflichten</vt:lpstr>
      <vt:lpstr>Verschlechterung -ABSCHLAGZAHLUNG</vt:lpstr>
      <vt:lpstr>Berechnungsbeispiel für Abschlagzahlung</vt:lpstr>
      <vt:lpstr>… Und zum Schluss</vt:lpstr>
      <vt:lpstr>Literaturhinweis</vt:lpstr>
      <vt:lpstr>Vielen Dank!</vt:lpstr>
    </vt:vector>
  </TitlesOfParts>
  <Company>VKI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TKG 2021  und Verbraucher-schutz</dc:title>
  <dc:creator>Kemetmüller Maximilian</dc:creator>
  <cp:lastModifiedBy>Kemetmüller Maximilian</cp:lastModifiedBy>
  <cp:revision>56</cp:revision>
  <cp:lastPrinted>2022-04-28T09:11:37Z</cp:lastPrinted>
  <dcterms:created xsi:type="dcterms:W3CDTF">2022-04-27T07:46:39Z</dcterms:created>
  <dcterms:modified xsi:type="dcterms:W3CDTF">2022-04-28T09:12:33Z</dcterms:modified>
</cp:coreProperties>
</file>