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264" r:id="rId2"/>
    <p:sldId id="344" r:id="rId3"/>
    <p:sldId id="347" r:id="rId4"/>
    <p:sldId id="348" r:id="rId5"/>
    <p:sldId id="349" r:id="rId6"/>
    <p:sldId id="362" r:id="rId7"/>
    <p:sldId id="350" r:id="rId8"/>
    <p:sldId id="351" r:id="rId9"/>
    <p:sldId id="363" r:id="rId10"/>
    <p:sldId id="353" r:id="rId11"/>
    <p:sldId id="360" r:id="rId12"/>
    <p:sldId id="359" r:id="rId13"/>
    <p:sldId id="356" r:id="rId14"/>
    <p:sldId id="357" r:id="rId15"/>
    <p:sldId id="358" r:id="rId16"/>
    <p:sldId id="379" r:id="rId17"/>
    <p:sldId id="295" r:id="rId18"/>
    <p:sldId id="369" r:id="rId19"/>
    <p:sldId id="361" r:id="rId20"/>
    <p:sldId id="381" r:id="rId21"/>
    <p:sldId id="382" r:id="rId22"/>
    <p:sldId id="305" r:id="rId23"/>
    <p:sldId id="374" r:id="rId24"/>
    <p:sldId id="375" r:id="rId25"/>
    <p:sldId id="380" r:id="rId26"/>
    <p:sldId id="364" r:id="rId27"/>
    <p:sldId id="378" r:id="rId28"/>
    <p:sldId id="366" r:id="rId29"/>
    <p:sldId id="385" r:id="rId30"/>
    <p:sldId id="384" r:id="rId31"/>
    <p:sldId id="387" r:id="rId32"/>
    <p:sldId id="318" r:id="rId33"/>
    <p:sldId id="319" r:id="rId34"/>
    <p:sldId id="320" r:id="rId35"/>
    <p:sldId id="321" r:id="rId36"/>
    <p:sldId id="322" r:id="rId37"/>
    <p:sldId id="323" r:id="rId38"/>
    <p:sldId id="371" r:id="rId39"/>
    <p:sldId id="372" r:id="rId40"/>
    <p:sldId id="373" r:id="rId41"/>
    <p:sldId id="377" r:id="rId42"/>
    <p:sldId id="383" r:id="rId43"/>
    <p:sldId id="367" r:id="rId44"/>
    <p:sldId id="368" r:id="rId45"/>
    <p:sldId id="309" r:id="rId4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rschungsverein INFOLAW" userId="6eb2fa1d454032d8" providerId="LiveId" clId="{B174FB7F-82FB-4966-B868-1FCFC8AEA8A1}"/>
    <pc:docChg chg="custSel modSld">
      <pc:chgData name="Forschungsverein INFOLAW" userId="6eb2fa1d454032d8" providerId="LiveId" clId="{B174FB7F-82FB-4966-B868-1FCFC8AEA8A1}" dt="2022-05-06T06:38:13.309" v="20" actId="20577"/>
      <pc:docMkLst>
        <pc:docMk/>
      </pc:docMkLst>
      <pc:sldChg chg="modSp mod">
        <pc:chgData name="Forschungsverein INFOLAW" userId="6eb2fa1d454032d8" providerId="LiveId" clId="{B174FB7F-82FB-4966-B868-1FCFC8AEA8A1}" dt="2022-05-06T06:37:11.375" v="14" actId="20577"/>
        <pc:sldMkLst>
          <pc:docMk/>
          <pc:sldMk cId="4144755195" sldId="348"/>
        </pc:sldMkLst>
        <pc:spChg chg="mod">
          <ac:chgData name="Forschungsverein INFOLAW" userId="6eb2fa1d454032d8" providerId="LiveId" clId="{B174FB7F-82FB-4966-B868-1FCFC8AEA8A1}" dt="2022-05-06T06:37:11.375" v="14" actId="20577"/>
          <ac:spMkLst>
            <pc:docMk/>
            <pc:sldMk cId="4144755195" sldId="348"/>
            <ac:spMk id="29699" creationId="{00000000-0000-0000-0000-000000000000}"/>
          </ac:spMkLst>
        </pc:spChg>
      </pc:sldChg>
      <pc:sldChg chg="modSp mod">
        <pc:chgData name="Forschungsverein INFOLAW" userId="6eb2fa1d454032d8" providerId="LiveId" clId="{B174FB7F-82FB-4966-B868-1FCFC8AEA8A1}" dt="2022-05-06T06:38:13.309" v="20" actId="20577"/>
        <pc:sldMkLst>
          <pc:docMk/>
          <pc:sldMk cId="979910650" sldId="353"/>
        </pc:sldMkLst>
        <pc:spChg chg="mod">
          <ac:chgData name="Forschungsverein INFOLAW" userId="6eb2fa1d454032d8" providerId="LiveId" clId="{B174FB7F-82FB-4966-B868-1FCFC8AEA8A1}" dt="2022-05-06T06:38:13.309" v="20" actId="20577"/>
          <ac:spMkLst>
            <pc:docMk/>
            <pc:sldMk cId="979910650" sldId="353"/>
            <ac:spMk id="3789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AT" dirty="0"/>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A8C33BC-DD61-4D13-A12E-F33D3518E341}" type="datetimeFigureOut">
              <a:rPr lang="de-AT" smtClean="0"/>
              <a:pPr/>
              <a:t>06.05.2022</a:t>
            </a:fld>
            <a:endParaRPr lang="de-AT" dirty="0"/>
          </a:p>
        </p:txBody>
      </p:sp>
      <p:sp>
        <p:nvSpPr>
          <p:cNvPr id="4" name="Fußzeilenplatzhalt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AT" dirty="0"/>
          </a:p>
        </p:txBody>
      </p:sp>
      <p:sp>
        <p:nvSpPr>
          <p:cNvPr id="5" name="Foliennummernplatzhalt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9079BAC-27EF-4296-A5F0-CF55F5241773}" type="slidenum">
              <a:rPr lang="de-AT" smtClean="0"/>
              <a:pPr/>
              <a:t>‹Nr.›</a:t>
            </a:fld>
            <a:endParaRPr lang="de-AT" dirty="0"/>
          </a:p>
        </p:txBody>
      </p:sp>
    </p:spTree>
    <p:extLst>
      <p:ext uri="{BB962C8B-B14F-4D97-AF65-F5344CB8AC3E}">
        <p14:creationId xmlns:p14="http://schemas.microsoft.com/office/powerpoint/2010/main" val="13126747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AT" dirty="0"/>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C3AD1DB-1666-42CB-B0AE-25F2E6FA9EAC}" type="datetimeFigureOut">
              <a:rPr lang="de-AT" smtClean="0"/>
              <a:pPr/>
              <a:t>06.05.2022</a:t>
            </a:fld>
            <a:endParaRPr lang="de-AT" dirty="0"/>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AT" dirty="0"/>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280846-C652-4B24-8ED0-6F08B015DFD7}" type="slidenum">
              <a:rPr lang="de-AT" smtClean="0"/>
              <a:pPr/>
              <a:t>‹Nr.›</a:t>
            </a:fld>
            <a:endParaRPr lang="de-AT" dirty="0"/>
          </a:p>
        </p:txBody>
      </p:sp>
    </p:spTree>
    <p:extLst>
      <p:ext uri="{BB962C8B-B14F-4D97-AF65-F5344CB8AC3E}">
        <p14:creationId xmlns:p14="http://schemas.microsoft.com/office/powerpoint/2010/main" val="2722541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1280846-C652-4B24-8ED0-6F08B015DFD7}" type="slidenum">
              <a:rPr lang="de-AT" smtClean="0"/>
              <a:pPr/>
              <a:t>1</a:t>
            </a:fld>
            <a:endParaRPr lang="de-AT" dirty="0"/>
          </a:p>
        </p:txBody>
      </p:sp>
    </p:spTree>
    <p:extLst>
      <p:ext uri="{BB962C8B-B14F-4D97-AF65-F5344CB8AC3E}">
        <p14:creationId xmlns:p14="http://schemas.microsoft.com/office/powerpoint/2010/main" val="32314443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1280846-C652-4B24-8ED0-6F08B015DFD7}" type="slidenum">
              <a:rPr lang="de-AT" smtClean="0"/>
              <a:pPr/>
              <a:t>22</a:t>
            </a:fld>
            <a:endParaRPr lang="de-AT" dirty="0"/>
          </a:p>
        </p:txBody>
      </p:sp>
    </p:spTree>
    <p:extLst>
      <p:ext uri="{BB962C8B-B14F-4D97-AF65-F5344CB8AC3E}">
        <p14:creationId xmlns:p14="http://schemas.microsoft.com/office/powerpoint/2010/main" val="1798082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1280846-C652-4B24-8ED0-6F08B015DFD7}" type="slidenum">
              <a:rPr lang="de-AT" smtClean="0"/>
              <a:pPr/>
              <a:t>45</a:t>
            </a:fld>
            <a:endParaRPr lang="de-AT" dirty="0"/>
          </a:p>
        </p:txBody>
      </p:sp>
    </p:spTree>
    <p:extLst>
      <p:ext uri="{BB962C8B-B14F-4D97-AF65-F5344CB8AC3E}">
        <p14:creationId xmlns:p14="http://schemas.microsoft.com/office/powerpoint/2010/main" val="2072676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1280846-C652-4B24-8ED0-6F08B015DFD7}" type="slidenum">
              <a:rPr lang="de-AT" smtClean="0"/>
              <a:t>3</a:t>
            </a:fld>
            <a:endParaRPr lang="de-AT" dirty="0"/>
          </a:p>
        </p:txBody>
      </p:sp>
    </p:spTree>
    <p:extLst>
      <p:ext uri="{BB962C8B-B14F-4D97-AF65-F5344CB8AC3E}">
        <p14:creationId xmlns:p14="http://schemas.microsoft.com/office/powerpoint/2010/main" val="2429922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1280846-C652-4B24-8ED0-6F08B015DFD7}" type="slidenum">
              <a:rPr lang="de-AT" smtClean="0"/>
              <a:t>4</a:t>
            </a:fld>
            <a:endParaRPr lang="de-AT" dirty="0"/>
          </a:p>
        </p:txBody>
      </p:sp>
    </p:spTree>
    <p:extLst>
      <p:ext uri="{BB962C8B-B14F-4D97-AF65-F5344CB8AC3E}">
        <p14:creationId xmlns:p14="http://schemas.microsoft.com/office/powerpoint/2010/main" val="2672172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1280846-C652-4B24-8ED0-6F08B015DFD7}" type="slidenum">
              <a:rPr lang="de-AT" smtClean="0"/>
              <a:pPr/>
              <a:t>6</a:t>
            </a:fld>
            <a:endParaRPr lang="de-AT" dirty="0"/>
          </a:p>
        </p:txBody>
      </p:sp>
    </p:spTree>
    <p:extLst>
      <p:ext uri="{BB962C8B-B14F-4D97-AF65-F5344CB8AC3E}">
        <p14:creationId xmlns:p14="http://schemas.microsoft.com/office/powerpoint/2010/main" val="3359933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1280846-C652-4B24-8ED0-6F08B015DFD7}" type="slidenum">
              <a:rPr lang="de-AT" smtClean="0"/>
              <a:t>7</a:t>
            </a:fld>
            <a:endParaRPr lang="de-AT" dirty="0"/>
          </a:p>
        </p:txBody>
      </p:sp>
    </p:spTree>
    <p:extLst>
      <p:ext uri="{BB962C8B-B14F-4D97-AF65-F5344CB8AC3E}">
        <p14:creationId xmlns:p14="http://schemas.microsoft.com/office/powerpoint/2010/main" val="496590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1280846-C652-4B24-8ED0-6F08B015DFD7}" type="slidenum">
              <a:rPr lang="de-AT" smtClean="0"/>
              <a:t>8</a:t>
            </a:fld>
            <a:endParaRPr lang="de-AT" dirty="0"/>
          </a:p>
        </p:txBody>
      </p:sp>
    </p:spTree>
    <p:extLst>
      <p:ext uri="{BB962C8B-B14F-4D97-AF65-F5344CB8AC3E}">
        <p14:creationId xmlns:p14="http://schemas.microsoft.com/office/powerpoint/2010/main" val="3337184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1280846-C652-4B24-8ED0-6F08B015DFD7}" type="slidenum">
              <a:rPr lang="de-AT" smtClean="0"/>
              <a:t>9</a:t>
            </a:fld>
            <a:endParaRPr lang="de-AT" dirty="0"/>
          </a:p>
        </p:txBody>
      </p:sp>
    </p:spTree>
    <p:extLst>
      <p:ext uri="{BB962C8B-B14F-4D97-AF65-F5344CB8AC3E}">
        <p14:creationId xmlns:p14="http://schemas.microsoft.com/office/powerpoint/2010/main" val="538964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1280846-C652-4B24-8ED0-6F08B015DFD7}" type="slidenum">
              <a:rPr lang="de-AT" smtClean="0"/>
              <a:t>10</a:t>
            </a:fld>
            <a:endParaRPr lang="de-AT" dirty="0"/>
          </a:p>
        </p:txBody>
      </p:sp>
    </p:spTree>
    <p:extLst>
      <p:ext uri="{BB962C8B-B14F-4D97-AF65-F5344CB8AC3E}">
        <p14:creationId xmlns:p14="http://schemas.microsoft.com/office/powerpoint/2010/main" val="2955084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1280846-C652-4B24-8ED0-6F08B015DFD7}" type="slidenum">
              <a:rPr lang="de-AT" smtClean="0"/>
              <a:pPr/>
              <a:t>17</a:t>
            </a:fld>
            <a:endParaRPr lang="de-AT" dirty="0"/>
          </a:p>
        </p:txBody>
      </p:sp>
    </p:spTree>
    <p:extLst>
      <p:ext uri="{BB962C8B-B14F-4D97-AF65-F5344CB8AC3E}">
        <p14:creationId xmlns:p14="http://schemas.microsoft.com/office/powerpoint/2010/main" val="4122171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9F4CB076-D5DD-4185-B2CB-D18791F4FAD2}" type="datetimeFigureOut">
              <a:rPr lang="de-AT" smtClean="0"/>
              <a:pPr/>
              <a:t>06.05.2022</a:t>
            </a:fld>
            <a:endParaRPr lang="de-AT" dirty="0"/>
          </a:p>
        </p:txBody>
      </p:sp>
      <p:sp>
        <p:nvSpPr>
          <p:cNvPr id="5" name="Footer Placeholder 4"/>
          <p:cNvSpPr>
            <a:spLocks noGrp="1"/>
          </p:cNvSpPr>
          <p:nvPr>
            <p:ph type="ftr" sz="quarter" idx="11"/>
          </p:nvPr>
        </p:nvSpPr>
        <p:spPr/>
        <p:txBody>
          <a:bodyPr/>
          <a:lstStyle/>
          <a:p>
            <a:endParaRPr lang="de-AT" dirty="0"/>
          </a:p>
        </p:txBody>
      </p:sp>
      <p:sp>
        <p:nvSpPr>
          <p:cNvPr id="6" name="Slide Number Placeholder 5"/>
          <p:cNvSpPr>
            <a:spLocks noGrp="1"/>
          </p:cNvSpPr>
          <p:nvPr>
            <p:ph type="sldNum" sz="quarter" idx="12"/>
          </p:nvPr>
        </p:nvSpPr>
        <p:spPr/>
        <p:txBody>
          <a:bodyPr/>
          <a:lstStyle/>
          <a:p>
            <a:fld id="{3862B44E-F847-4E18-A972-DCED8C3DCAB4}" type="slidenum">
              <a:rPr lang="de-AT" smtClean="0"/>
              <a:pPr/>
              <a:t>‹Nr.›</a:t>
            </a:fld>
            <a:endParaRPr lang="de-AT" dirty="0"/>
          </a:p>
        </p:txBody>
      </p:sp>
    </p:spTree>
    <p:extLst>
      <p:ext uri="{BB962C8B-B14F-4D97-AF65-F5344CB8AC3E}">
        <p14:creationId xmlns:p14="http://schemas.microsoft.com/office/powerpoint/2010/main" val="1127983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4CB076-D5DD-4185-B2CB-D18791F4FAD2}" type="datetimeFigureOut">
              <a:rPr lang="de-AT" smtClean="0"/>
              <a:pPr/>
              <a:t>06.05.2022</a:t>
            </a:fld>
            <a:endParaRPr lang="de-AT" dirty="0"/>
          </a:p>
        </p:txBody>
      </p:sp>
      <p:sp>
        <p:nvSpPr>
          <p:cNvPr id="5" name="Footer Placeholder 4"/>
          <p:cNvSpPr>
            <a:spLocks noGrp="1"/>
          </p:cNvSpPr>
          <p:nvPr>
            <p:ph type="ftr" sz="quarter" idx="11"/>
          </p:nvPr>
        </p:nvSpPr>
        <p:spPr/>
        <p:txBody>
          <a:bodyPr/>
          <a:lstStyle/>
          <a:p>
            <a:endParaRPr lang="de-AT" dirty="0"/>
          </a:p>
        </p:txBody>
      </p:sp>
      <p:sp>
        <p:nvSpPr>
          <p:cNvPr id="6" name="Slide Number Placeholder 5"/>
          <p:cNvSpPr>
            <a:spLocks noGrp="1"/>
          </p:cNvSpPr>
          <p:nvPr>
            <p:ph type="sldNum" sz="quarter" idx="12"/>
          </p:nvPr>
        </p:nvSpPr>
        <p:spPr/>
        <p:txBody>
          <a:bodyPr/>
          <a:lstStyle/>
          <a:p>
            <a:fld id="{3862B44E-F847-4E18-A972-DCED8C3DCAB4}" type="slidenum">
              <a:rPr lang="de-AT" smtClean="0"/>
              <a:pPr/>
              <a:t>‹Nr.›</a:t>
            </a:fld>
            <a:endParaRPr lang="de-AT" dirty="0"/>
          </a:p>
        </p:txBody>
      </p:sp>
    </p:spTree>
    <p:extLst>
      <p:ext uri="{BB962C8B-B14F-4D97-AF65-F5344CB8AC3E}">
        <p14:creationId xmlns:p14="http://schemas.microsoft.com/office/powerpoint/2010/main" val="876532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4CB076-D5DD-4185-B2CB-D18791F4FAD2}" type="datetimeFigureOut">
              <a:rPr lang="de-AT" smtClean="0"/>
              <a:pPr/>
              <a:t>06.05.2022</a:t>
            </a:fld>
            <a:endParaRPr lang="de-AT" dirty="0"/>
          </a:p>
        </p:txBody>
      </p:sp>
      <p:sp>
        <p:nvSpPr>
          <p:cNvPr id="5" name="Footer Placeholder 4"/>
          <p:cNvSpPr>
            <a:spLocks noGrp="1"/>
          </p:cNvSpPr>
          <p:nvPr>
            <p:ph type="ftr" sz="quarter" idx="11"/>
          </p:nvPr>
        </p:nvSpPr>
        <p:spPr/>
        <p:txBody>
          <a:bodyPr/>
          <a:lstStyle/>
          <a:p>
            <a:endParaRPr lang="de-AT" dirty="0"/>
          </a:p>
        </p:txBody>
      </p:sp>
      <p:sp>
        <p:nvSpPr>
          <p:cNvPr id="6" name="Slide Number Placeholder 5"/>
          <p:cNvSpPr>
            <a:spLocks noGrp="1"/>
          </p:cNvSpPr>
          <p:nvPr>
            <p:ph type="sldNum" sz="quarter" idx="12"/>
          </p:nvPr>
        </p:nvSpPr>
        <p:spPr/>
        <p:txBody>
          <a:bodyPr/>
          <a:lstStyle/>
          <a:p>
            <a:fld id="{3862B44E-F847-4E18-A972-DCED8C3DCAB4}" type="slidenum">
              <a:rPr lang="de-AT" smtClean="0"/>
              <a:pPr/>
              <a:t>‹Nr.›</a:t>
            </a:fld>
            <a:endParaRPr lang="de-AT" dirty="0"/>
          </a:p>
        </p:txBody>
      </p:sp>
    </p:spTree>
    <p:extLst>
      <p:ext uri="{BB962C8B-B14F-4D97-AF65-F5344CB8AC3E}">
        <p14:creationId xmlns:p14="http://schemas.microsoft.com/office/powerpoint/2010/main" val="3760506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4CB076-D5DD-4185-B2CB-D18791F4FAD2}" type="datetimeFigureOut">
              <a:rPr lang="de-AT" smtClean="0"/>
              <a:pPr/>
              <a:t>06.05.2022</a:t>
            </a:fld>
            <a:endParaRPr lang="de-AT" dirty="0"/>
          </a:p>
        </p:txBody>
      </p:sp>
      <p:sp>
        <p:nvSpPr>
          <p:cNvPr id="5" name="Footer Placeholder 4"/>
          <p:cNvSpPr>
            <a:spLocks noGrp="1"/>
          </p:cNvSpPr>
          <p:nvPr>
            <p:ph type="ftr" sz="quarter" idx="11"/>
          </p:nvPr>
        </p:nvSpPr>
        <p:spPr/>
        <p:txBody>
          <a:bodyPr/>
          <a:lstStyle/>
          <a:p>
            <a:endParaRPr lang="de-AT" dirty="0"/>
          </a:p>
        </p:txBody>
      </p:sp>
      <p:sp>
        <p:nvSpPr>
          <p:cNvPr id="6" name="Slide Number Placeholder 5"/>
          <p:cNvSpPr>
            <a:spLocks noGrp="1"/>
          </p:cNvSpPr>
          <p:nvPr>
            <p:ph type="sldNum" sz="quarter" idx="12"/>
          </p:nvPr>
        </p:nvSpPr>
        <p:spPr/>
        <p:txBody>
          <a:bodyPr/>
          <a:lstStyle/>
          <a:p>
            <a:fld id="{3862B44E-F847-4E18-A972-DCED8C3DCAB4}" type="slidenum">
              <a:rPr lang="de-AT" smtClean="0"/>
              <a:pPr/>
              <a:t>‹Nr.›</a:t>
            </a:fld>
            <a:endParaRPr lang="de-AT" dirty="0"/>
          </a:p>
        </p:txBody>
      </p:sp>
    </p:spTree>
    <p:extLst>
      <p:ext uri="{BB962C8B-B14F-4D97-AF65-F5344CB8AC3E}">
        <p14:creationId xmlns:p14="http://schemas.microsoft.com/office/powerpoint/2010/main" val="139553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9F4CB076-D5DD-4185-B2CB-D18791F4FAD2}" type="datetimeFigureOut">
              <a:rPr lang="de-AT" smtClean="0"/>
              <a:pPr/>
              <a:t>06.05.2022</a:t>
            </a:fld>
            <a:endParaRPr lang="de-AT" dirty="0"/>
          </a:p>
        </p:txBody>
      </p:sp>
      <p:sp>
        <p:nvSpPr>
          <p:cNvPr id="5" name="Footer Placeholder 4"/>
          <p:cNvSpPr>
            <a:spLocks noGrp="1"/>
          </p:cNvSpPr>
          <p:nvPr>
            <p:ph type="ftr" sz="quarter" idx="11"/>
          </p:nvPr>
        </p:nvSpPr>
        <p:spPr/>
        <p:txBody>
          <a:bodyPr/>
          <a:lstStyle/>
          <a:p>
            <a:endParaRPr lang="de-AT" dirty="0"/>
          </a:p>
        </p:txBody>
      </p:sp>
      <p:sp>
        <p:nvSpPr>
          <p:cNvPr id="6" name="Slide Number Placeholder 5"/>
          <p:cNvSpPr>
            <a:spLocks noGrp="1"/>
          </p:cNvSpPr>
          <p:nvPr>
            <p:ph type="sldNum" sz="quarter" idx="12"/>
          </p:nvPr>
        </p:nvSpPr>
        <p:spPr/>
        <p:txBody>
          <a:bodyPr/>
          <a:lstStyle/>
          <a:p>
            <a:fld id="{3862B44E-F847-4E18-A972-DCED8C3DCAB4}" type="slidenum">
              <a:rPr lang="de-AT" smtClean="0"/>
              <a:pPr/>
              <a:t>‹Nr.›</a:t>
            </a:fld>
            <a:endParaRPr lang="de-AT" dirty="0"/>
          </a:p>
        </p:txBody>
      </p:sp>
    </p:spTree>
    <p:extLst>
      <p:ext uri="{BB962C8B-B14F-4D97-AF65-F5344CB8AC3E}">
        <p14:creationId xmlns:p14="http://schemas.microsoft.com/office/powerpoint/2010/main" val="2748802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F4CB076-D5DD-4185-B2CB-D18791F4FAD2}" type="datetimeFigureOut">
              <a:rPr lang="de-AT" smtClean="0"/>
              <a:pPr/>
              <a:t>06.05.2022</a:t>
            </a:fld>
            <a:endParaRPr lang="de-AT" dirty="0"/>
          </a:p>
        </p:txBody>
      </p:sp>
      <p:sp>
        <p:nvSpPr>
          <p:cNvPr id="6" name="Footer Placeholder 5"/>
          <p:cNvSpPr>
            <a:spLocks noGrp="1"/>
          </p:cNvSpPr>
          <p:nvPr>
            <p:ph type="ftr" sz="quarter" idx="11"/>
          </p:nvPr>
        </p:nvSpPr>
        <p:spPr/>
        <p:txBody>
          <a:bodyPr/>
          <a:lstStyle/>
          <a:p>
            <a:endParaRPr lang="de-AT" dirty="0"/>
          </a:p>
        </p:txBody>
      </p:sp>
      <p:sp>
        <p:nvSpPr>
          <p:cNvPr id="7" name="Slide Number Placeholder 6"/>
          <p:cNvSpPr>
            <a:spLocks noGrp="1"/>
          </p:cNvSpPr>
          <p:nvPr>
            <p:ph type="sldNum" sz="quarter" idx="12"/>
          </p:nvPr>
        </p:nvSpPr>
        <p:spPr/>
        <p:txBody>
          <a:bodyPr/>
          <a:lstStyle/>
          <a:p>
            <a:fld id="{3862B44E-F847-4E18-A972-DCED8C3DCAB4}" type="slidenum">
              <a:rPr lang="de-AT" smtClean="0"/>
              <a:pPr/>
              <a:t>‹Nr.›</a:t>
            </a:fld>
            <a:endParaRPr lang="de-AT" dirty="0"/>
          </a:p>
        </p:txBody>
      </p:sp>
    </p:spTree>
    <p:extLst>
      <p:ext uri="{BB962C8B-B14F-4D97-AF65-F5344CB8AC3E}">
        <p14:creationId xmlns:p14="http://schemas.microsoft.com/office/powerpoint/2010/main" val="1922556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F4CB076-D5DD-4185-B2CB-D18791F4FAD2}" type="datetimeFigureOut">
              <a:rPr lang="de-AT" smtClean="0"/>
              <a:pPr/>
              <a:t>06.05.2022</a:t>
            </a:fld>
            <a:endParaRPr lang="de-AT" dirty="0"/>
          </a:p>
        </p:txBody>
      </p:sp>
      <p:sp>
        <p:nvSpPr>
          <p:cNvPr id="8" name="Footer Placeholder 7"/>
          <p:cNvSpPr>
            <a:spLocks noGrp="1"/>
          </p:cNvSpPr>
          <p:nvPr>
            <p:ph type="ftr" sz="quarter" idx="11"/>
          </p:nvPr>
        </p:nvSpPr>
        <p:spPr/>
        <p:txBody>
          <a:bodyPr/>
          <a:lstStyle/>
          <a:p>
            <a:endParaRPr lang="de-AT" dirty="0"/>
          </a:p>
        </p:txBody>
      </p:sp>
      <p:sp>
        <p:nvSpPr>
          <p:cNvPr id="9" name="Slide Number Placeholder 8"/>
          <p:cNvSpPr>
            <a:spLocks noGrp="1"/>
          </p:cNvSpPr>
          <p:nvPr>
            <p:ph type="sldNum" sz="quarter" idx="12"/>
          </p:nvPr>
        </p:nvSpPr>
        <p:spPr/>
        <p:txBody>
          <a:bodyPr/>
          <a:lstStyle/>
          <a:p>
            <a:fld id="{3862B44E-F847-4E18-A972-DCED8C3DCAB4}" type="slidenum">
              <a:rPr lang="de-AT" smtClean="0"/>
              <a:pPr/>
              <a:t>‹Nr.›</a:t>
            </a:fld>
            <a:endParaRPr lang="de-AT" dirty="0"/>
          </a:p>
        </p:txBody>
      </p:sp>
    </p:spTree>
    <p:extLst>
      <p:ext uri="{BB962C8B-B14F-4D97-AF65-F5344CB8AC3E}">
        <p14:creationId xmlns:p14="http://schemas.microsoft.com/office/powerpoint/2010/main" val="2541451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9F4CB076-D5DD-4185-B2CB-D18791F4FAD2}" type="datetimeFigureOut">
              <a:rPr lang="de-AT" smtClean="0"/>
              <a:pPr/>
              <a:t>06.05.2022</a:t>
            </a:fld>
            <a:endParaRPr lang="de-AT" dirty="0"/>
          </a:p>
        </p:txBody>
      </p:sp>
      <p:sp>
        <p:nvSpPr>
          <p:cNvPr id="4" name="Footer Placeholder 3"/>
          <p:cNvSpPr>
            <a:spLocks noGrp="1"/>
          </p:cNvSpPr>
          <p:nvPr>
            <p:ph type="ftr" sz="quarter" idx="11"/>
          </p:nvPr>
        </p:nvSpPr>
        <p:spPr/>
        <p:txBody>
          <a:bodyPr/>
          <a:lstStyle/>
          <a:p>
            <a:endParaRPr lang="de-AT" dirty="0"/>
          </a:p>
        </p:txBody>
      </p:sp>
      <p:sp>
        <p:nvSpPr>
          <p:cNvPr id="5" name="Slide Number Placeholder 4"/>
          <p:cNvSpPr>
            <a:spLocks noGrp="1"/>
          </p:cNvSpPr>
          <p:nvPr>
            <p:ph type="sldNum" sz="quarter" idx="12"/>
          </p:nvPr>
        </p:nvSpPr>
        <p:spPr/>
        <p:txBody>
          <a:bodyPr/>
          <a:lstStyle/>
          <a:p>
            <a:fld id="{3862B44E-F847-4E18-A972-DCED8C3DCAB4}" type="slidenum">
              <a:rPr lang="de-AT" smtClean="0"/>
              <a:pPr/>
              <a:t>‹Nr.›</a:t>
            </a:fld>
            <a:endParaRPr lang="de-AT" dirty="0"/>
          </a:p>
        </p:txBody>
      </p:sp>
    </p:spTree>
    <p:extLst>
      <p:ext uri="{BB962C8B-B14F-4D97-AF65-F5344CB8AC3E}">
        <p14:creationId xmlns:p14="http://schemas.microsoft.com/office/powerpoint/2010/main" val="1522038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CB076-D5DD-4185-B2CB-D18791F4FAD2}" type="datetimeFigureOut">
              <a:rPr lang="de-AT" smtClean="0"/>
              <a:pPr/>
              <a:t>06.05.2022</a:t>
            </a:fld>
            <a:endParaRPr lang="de-AT" dirty="0"/>
          </a:p>
        </p:txBody>
      </p:sp>
      <p:sp>
        <p:nvSpPr>
          <p:cNvPr id="3" name="Footer Placeholder 2"/>
          <p:cNvSpPr>
            <a:spLocks noGrp="1"/>
          </p:cNvSpPr>
          <p:nvPr>
            <p:ph type="ftr" sz="quarter" idx="11"/>
          </p:nvPr>
        </p:nvSpPr>
        <p:spPr/>
        <p:txBody>
          <a:bodyPr/>
          <a:lstStyle/>
          <a:p>
            <a:endParaRPr lang="de-AT" dirty="0"/>
          </a:p>
        </p:txBody>
      </p:sp>
      <p:sp>
        <p:nvSpPr>
          <p:cNvPr id="4" name="Slide Number Placeholder 3"/>
          <p:cNvSpPr>
            <a:spLocks noGrp="1"/>
          </p:cNvSpPr>
          <p:nvPr>
            <p:ph type="sldNum" sz="quarter" idx="12"/>
          </p:nvPr>
        </p:nvSpPr>
        <p:spPr/>
        <p:txBody>
          <a:bodyPr/>
          <a:lstStyle/>
          <a:p>
            <a:fld id="{3862B44E-F847-4E18-A972-DCED8C3DCAB4}" type="slidenum">
              <a:rPr lang="de-AT" smtClean="0"/>
              <a:pPr/>
              <a:t>‹Nr.›</a:t>
            </a:fld>
            <a:endParaRPr lang="de-AT" dirty="0"/>
          </a:p>
        </p:txBody>
      </p:sp>
    </p:spTree>
    <p:extLst>
      <p:ext uri="{BB962C8B-B14F-4D97-AF65-F5344CB8AC3E}">
        <p14:creationId xmlns:p14="http://schemas.microsoft.com/office/powerpoint/2010/main" val="3519848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9F4CB076-D5DD-4185-B2CB-D18791F4FAD2}" type="datetimeFigureOut">
              <a:rPr lang="de-AT" smtClean="0"/>
              <a:pPr/>
              <a:t>06.05.2022</a:t>
            </a:fld>
            <a:endParaRPr lang="de-AT" dirty="0"/>
          </a:p>
        </p:txBody>
      </p:sp>
      <p:sp>
        <p:nvSpPr>
          <p:cNvPr id="6" name="Footer Placeholder 5"/>
          <p:cNvSpPr>
            <a:spLocks noGrp="1"/>
          </p:cNvSpPr>
          <p:nvPr>
            <p:ph type="ftr" sz="quarter" idx="11"/>
          </p:nvPr>
        </p:nvSpPr>
        <p:spPr/>
        <p:txBody>
          <a:bodyPr/>
          <a:lstStyle/>
          <a:p>
            <a:endParaRPr lang="de-AT" dirty="0"/>
          </a:p>
        </p:txBody>
      </p:sp>
      <p:sp>
        <p:nvSpPr>
          <p:cNvPr id="7" name="Slide Number Placeholder 6"/>
          <p:cNvSpPr>
            <a:spLocks noGrp="1"/>
          </p:cNvSpPr>
          <p:nvPr>
            <p:ph type="sldNum" sz="quarter" idx="12"/>
          </p:nvPr>
        </p:nvSpPr>
        <p:spPr/>
        <p:txBody>
          <a:bodyPr/>
          <a:lstStyle/>
          <a:p>
            <a:fld id="{3862B44E-F847-4E18-A972-DCED8C3DCAB4}" type="slidenum">
              <a:rPr lang="de-AT" smtClean="0"/>
              <a:pPr/>
              <a:t>‹Nr.›</a:t>
            </a:fld>
            <a:endParaRPr lang="de-AT" dirty="0"/>
          </a:p>
        </p:txBody>
      </p:sp>
    </p:spTree>
    <p:extLst>
      <p:ext uri="{BB962C8B-B14F-4D97-AF65-F5344CB8AC3E}">
        <p14:creationId xmlns:p14="http://schemas.microsoft.com/office/powerpoint/2010/main" val="276675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9F4CB076-D5DD-4185-B2CB-D18791F4FAD2}" type="datetimeFigureOut">
              <a:rPr lang="de-AT" smtClean="0"/>
              <a:pPr/>
              <a:t>06.05.2022</a:t>
            </a:fld>
            <a:endParaRPr lang="de-AT" dirty="0"/>
          </a:p>
        </p:txBody>
      </p:sp>
      <p:sp>
        <p:nvSpPr>
          <p:cNvPr id="6" name="Footer Placeholder 5"/>
          <p:cNvSpPr>
            <a:spLocks noGrp="1"/>
          </p:cNvSpPr>
          <p:nvPr>
            <p:ph type="ftr" sz="quarter" idx="11"/>
          </p:nvPr>
        </p:nvSpPr>
        <p:spPr/>
        <p:txBody>
          <a:bodyPr/>
          <a:lstStyle/>
          <a:p>
            <a:endParaRPr lang="de-AT" dirty="0"/>
          </a:p>
        </p:txBody>
      </p:sp>
      <p:sp>
        <p:nvSpPr>
          <p:cNvPr id="7" name="Slide Number Placeholder 6"/>
          <p:cNvSpPr>
            <a:spLocks noGrp="1"/>
          </p:cNvSpPr>
          <p:nvPr>
            <p:ph type="sldNum" sz="quarter" idx="12"/>
          </p:nvPr>
        </p:nvSpPr>
        <p:spPr/>
        <p:txBody>
          <a:bodyPr/>
          <a:lstStyle/>
          <a:p>
            <a:fld id="{3862B44E-F847-4E18-A972-DCED8C3DCAB4}" type="slidenum">
              <a:rPr lang="de-AT" smtClean="0"/>
              <a:pPr/>
              <a:t>‹Nr.›</a:t>
            </a:fld>
            <a:endParaRPr lang="de-AT" dirty="0"/>
          </a:p>
        </p:txBody>
      </p:sp>
    </p:spTree>
    <p:extLst>
      <p:ext uri="{BB962C8B-B14F-4D97-AF65-F5344CB8AC3E}">
        <p14:creationId xmlns:p14="http://schemas.microsoft.com/office/powerpoint/2010/main" val="1290991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4CB076-D5DD-4185-B2CB-D18791F4FAD2}" type="datetimeFigureOut">
              <a:rPr lang="de-AT" smtClean="0"/>
              <a:pPr/>
              <a:t>06.05.2022</a:t>
            </a:fld>
            <a:endParaRPr lang="de-AT"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2B44E-F847-4E18-A972-DCED8C3DCAB4}" type="slidenum">
              <a:rPr lang="de-AT" smtClean="0"/>
              <a:pPr/>
              <a:t>‹Nr.›</a:t>
            </a:fld>
            <a:endParaRPr lang="de-AT" dirty="0"/>
          </a:p>
        </p:txBody>
      </p:sp>
    </p:spTree>
    <p:extLst>
      <p:ext uri="{BB962C8B-B14F-4D97-AF65-F5344CB8AC3E}">
        <p14:creationId xmlns:p14="http://schemas.microsoft.com/office/powerpoint/2010/main" val="19014757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ctrTitle"/>
          </p:nvPr>
        </p:nvSpPr>
        <p:spPr>
          <a:xfrm>
            <a:off x="1992313" y="597657"/>
            <a:ext cx="8229600" cy="2814410"/>
          </a:xfrm>
        </p:spPr>
        <p:txBody>
          <a:bodyPr>
            <a:normAutofit fontScale="90000"/>
          </a:bodyPr>
          <a:lstStyle/>
          <a:p>
            <a:pPr eaLnBrk="1" hangingPunct="1"/>
            <a:br>
              <a:rPr lang="de-AT" altLang="de-DE" dirty="0"/>
            </a:br>
            <a:r>
              <a:rPr lang="de-AT" altLang="de-DE" sz="4900" dirty="0"/>
              <a:t>Neuere Rechtsprechung des BVwG und der Höchstgerichte zum Datenschutz</a:t>
            </a:r>
            <a:br>
              <a:rPr lang="de-AT" altLang="de-DE" sz="4900" dirty="0"/>
            </a:br>
            <a:endParaRPr lang="de-DE" altLang="de-DE" sz="4900" dirty="0"/>
          </a:p>
        </p:txBody>
      </p:sp>
      <p:sp>
        <p:nvSpPr>
          <p:cNvPr id="8195" name="Rechteck 1"/>
          <p:cNvSpPr>
            <a:spLocks noChangeArrowheads="1"/>
          </p:cNvSpPr>
          <p:nvPr/>
        </p:nvSpPr>
        <p:spPr bwMode="auto">
          <a:xfrm>
            <a:off x="3810000" y="3013076"/>
            <a:ext cx="457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de-AT" altLang="de-DE" dirty="0"/>
          </a:p>
          <a:p>
            <a:pPr algn="ctr"/>
            <a:endParaRPr lang="de-AT" altLang="de-DE" dirty="0"/>
          </a:p>
          <a:p>
            <a:pPr algn="ctr"/>
            <a:endParaRPr lang="de-AT" altLang="de-DE" dirty="0"/>
          </a:p>
        </p:txBody>
      </p:sp>
      <p:sp>
        <p:nvSpPr>
          <p:cNvPr id="8196" name="Rechteck 3"/>
          <p:cNvSpPr>
            <a:spLocks noChangeArrowheads="1"/>
          </p:cNvSpPr>
          <p:nvPr/>
        </p:nvSpPr>
        <p:spPr bwMode="auto">
          <a:xfrm>
            <a:off x="2946400" y="3445932"/>
            <a:ext cx="567055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de-AT" altLang="de-DE" sz="2400" b="1" dirty="0"/>
              <a:t>IT-Rechtstag 2022</a:t>
            </a:r>
          </a:p>
          <a:p>
            <a:pPr algn="ctr" eaLnBrk="1" hangingPunct="1"/>
            <a:endParaRPr lang="de-AT" altLang="de-DE" sz="2400" dirty="0"/>
          </a:p>
          <a:p>
            <a:pPr algn="ctr" eaLnBrk="1" hangingPunct="1"/>
            <a:r>
              <a:rPr lang="de-AT" altLang="de-DE" sz="2400" dirty="0"/>
              <a:t>6. 5. 2022</a:t>
            </a:r>
          </a:p>
          <a:p>
            <a:pPr algn="ctr" eaLnBrk="1" hangingPunct="1"/>
            <a:endParaRPr lang="de-AT" altLang="de-DE" sz="2400" dirty="0"/>
          </a:p>
          <a:p>
            <a:pPr algn="ctr" eaLnBrk="1" hangingPunct="1"/>
            <a:r>
              <a:rPr lang="de-AT" altLang="de-DE" sz="2400" dirty="0"/>
              <a:t>Prof. Dr. Eva Souhrada-Kirchmayer</a:t>
            </a:r>
          </a:p>
        </p:txBody>
      </p:sp>
    </p:spTree>
    <p:extLst>
      <p:ext uri="{BB962C8B-B14F-4D97-AF65-F5344CB8AC3E}">
        <p14:creationId xmlns:p14="http://schemas.microsoft.com/office/powerpoint/2010/main" val="2981733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a:xfrm>
            <a:off x="2438400" y="274639"/>
            <a:ext cx="7772400" cy="993775"/>
          </a:xfrm>
        </p:spPr>
        <p:txBody>
          <a:bodyPr/>
          <a:lstStyle/>
          <a:p>
            <a:r>
              <a:rPr lang="de-AT" altLang="de-DE" sz="3600" dirty="0"/>
              <a:t>Verarbeitung von Parteiaffinitäten IV</a:t>
            </a:r>
          </a:p>
        </p:txBody>
      </p:sp>
      <p:sp>
        <p:nvSpPr>
          <p:cNvPr id="37891" name="Inhaltsplatzhalter 2"/>
          <p:cNvSpPr>
            <a:spLocks noGrp="1"/>
          </p:cNvSpPr>
          <p:nvPr>
            <p:ph sz="quarter" idx="1"/>
          </p:nvPr>
        </p:nvSpPr>
        <p:spPr>
          <a:xfrm>
            <a:off x="1339273" y="1394691"/>
            <a:ext cx="9735127" cy="4782272"/>
          </a:xfrm>
        </p:spPr>
        <p:txBody>
          <a:bodyPr/>
          <a:lstStyle/>
          <a:p>
            <a:pPr>
              <a:buFont typeface="Wingdings 2" panose="05020102010507070707" pitchFamily="18" charset="2"/>
              <a:buNone/>
            </a:pPr>
            <a:r>
              <a:rPr lang="de-AT" altLang="de-DE" dirty="0"/>
              <a:t> 	</a:t>
            </a:r>
            <a:r>
              <a:rPr lang="de-AT" altLang="de-DE" u="sng" dirty="0"/>
              <a:t>Zweites Teilerkenntnis</a:t>
            </a:r>
            <a:r>
              <a:rPr lang="de-AT" altLang="de-DE" dirty="0"/>
              <a:t>: Spruchpunkt 2 (betreffend Löschungsauftrag) und Spruchpunkt 6 ersatzlos behoben; Spruchpunkt 2 bezüglich Unterlassungsauftrag bestätigt</a:t>
            </a:r>
          </a:p>
          <a:p>
            <a:r>
              <a:rPr lang="de-AT" altLang="de-DE" dirty="0"/>
              <a:t>Löschung der Daten ist bereits erfolgt, Unterlassungsauftrag bleibt</a:t>
            </a:r>
          </a:p>
          <a:p>
            <a:r>
              <a:rPr lang="de-AT" altLang="de-DE" dirty="0"/>
              <a:t>Neuerliche DSFA bezüglich der „Parteiaffinitäten“ nicht notwendig, weil die Daten gelöscht sind</a:t>
            </a:r>
          </a:p>
          <a:p>
            <a:r>
              <a:rPr lang="de-AT" altLang="de-DE" dirty="0"/>
              <a:t>Unterlassungsauftrag wurde zwar zu Unrecht auf Art. 58 Abs. 2 lit. d DSGVO gestützt, ist aber nach Art. 58 Abs. 2 lit. f DSGVO zulässig</a:t>
            </a:r>
          </a:p>
          <a:p>
            <a:pPr>
              <a:buFont typeface="Wingdings 2" panose="05020102010507070707" pitchFamily="18" charset="2"/>
              <a:buNone/>
            </a:pPr>
            <a:endParaRPr lang="de-AT" altLang="de-DE" dirty="0"/>
          </a:p>
          <a:p>
            <a:pPr>
              <a:buFont typeface="Wingdings 2" panose="05020102010507070707" pitchFamily="18" charset="2"/>
              <a:buNone/>
            </a:pPr>
            <a:endParaRPr lang="de-AT" altLang="de-DE" dirty="0"/>
          </a:p>
        </p:txBody>
      </p:sp>
    </p:spTree>
    <p:extLst>
      <p:ext uri="{BB962C8B-B14F-4D97-AF65-F5344CB8AC3E}">
        <p14:creationId xmlns:p14="http://schemas.microsoft.com/office/powerpoint/2010/main" val="979910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a:t>OGH zu Parteiaffinitäten</a:t>
            </a:r>
          </a:p>
        </p:txBody>
      </p:sp>
      <p:sp>
        <p:nvSpPr>
          <p:cNvPr id="3" name="Inhaltsplatzhalter 2"/>
          <p:cNvSpPr>
            <a:spLocks noGrp="1"/>
          </p:cNvSpPr>
          <p:nvPr>
            <p:ph idx="1"/>
          </p:nvPr>
        </p:nvSpPr>
        <p:spPr>
          <a:xfrm>
            <a:off x="1143000" y="1773382"/>
            <a:ext cx="10106891" cy="4268644"/>
          </a:xfrm>
        </p:spPr>
        <p:txBody>
          <a:bodyPr/>
          <a:lstStyle/>
          <a:p>
            <a:pPr marL="0" indent="0">
              <a:buNone/>
            </a:pPr>
            <a:r>
              <a:rPr lang="de-AT" b="1" dirty="0"/>
              <a:t>6 Ob 35/21x vom 15.04.2021</a:t>
            </a:r>
          </a:p>
          <a:p>
            <a:r>
              <a:rPr lang="de-AT" dirty="0"/>
              <a:t>Zunächst Verweis auf Zweigleisigkeit des Rechtsschutzsystems (Verweis auf 6 Ob 131/18k und 6 Ob 91/19d), umfasst auch Unterlassungsansprüche</a:t>
            </a:r>
          </a:p>
          <a:p>
            <a:r>
              <a:rPr lang="de-AT" dirty="0"/>
              <a:t>Bei den Daten zur politischen Meinung handelt es sich um personenbezogene Daten, die auch unter Art. 9 DSGVO fallen</a:t>
            </a:r>
          </a:p>
          <a:p>
            <a:r>
              <a:rPr lang="de-AT" dirty="0"/>
              <a:t>Auch wenn die Daten bereits gelöscht sind, ist ein Unterlassungsanspruch gegeben (Wiederholung möglich)</a:t>
            </a:r>
          </a:p>
          <a:p>
            <a:pPr marL="0" indent="0">
              <a:buNone/>
            </a:pPr>
            <a:endParaRPr lang="de-AT" dirty="0"/>
          </a:p>
        </p:txBody>
      </p:sp>
    </p:spTree>
    <p:extLst>
      <p:ext uri="{BB962C8B-B14F-4D97-AF65-F5344CB8AC3E}">
        <p14:creationId xmlns:p14="http://schemas.microsoft.com/office/powerpoint/2010/main" val="3922946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a:t>Verarbeitung von Parteiaffinitäten V</a:t>
            </a:r>
          </a:p>
        </p:txBody>
      </p:sp>
      <p:sp>
        <p:nvSpPr>
          <p:cNvPr id="3" name="Inhaltsplatzhalter 2"/>
          <p:cNvSpPr>
            <a:spLocks noGrp="1"/>
          </p:cNvSpPr>
          <p:nvPr>
            <p:ph idx="1"/>
          </p:nvPr>
        </p:nvSpPr>
        <p:spPr>
          <a:xfrm>
            <a:off x="1513062" y="1770950"/>
            <a:ext cx="8774545" cy="4117255"/>
          </a:xfrm>
        </p:spPr>
        <p:txBody>
          <a:bodyPr>
            <a:normAutofit lnSpcReduction="10000"/>
          </a:bodyPr>
          <a:lstStyle/>
          <a:p>
            <a:pPr marL="0" indent="0">
              <a:buNone/>
            </a:pPr>
            <a:r>
              <a:rPr lang="de-AT" b="1" dirty="0"/>
              <a:t>W214 2226349/12 E und W214 2226350-1/17E vom 20.05.2021 </a:t>
            </a:r>
          </a:p>
          <a:p>
            <a:pPr marL="0" indent="0">
              <a:buNone/>
            </a:pPr>
            <a:r>
              <a:rPr lang="de-AT" dirty="0"/>
              <a:t>Von DSB wurde in der Vergangenheit liegende Grund-rechtsverletzung durch das Unternehmen festgestellt (kein amtswegiges Verfahren)</a:t>
            </a:r>
          </a:p>
          <a:p>
            <a:pPr marL="0" indent="0">
              <a:buNone/>
            </a:pPr>
            <a:r>
              <a:rPr lang="de-AT" dirty="0"/>
              <a:t>BVwG: Abweisung der Beschwerde des Unternehmens</a:t>
            </a:r>
          </a:p>
          <a:p>
            <a:pPr marL="0" indent="0">
              <a:buNone/>
            </a:pPr>
            <a:endParaRPr lang="de-AT" dirty="0"/>
          </a:p>
          <a:p>
            <a:pPr marL="0" indent="0">
              <a:buNone/>
            </a:pPr>
            <a:r>
              <a:rPr lang="de-AT" dirty="0"/>
              <a:t>Ebenso:</a:t>
            </a:r>
          </a:p>
          <a:p>
            <a:pPr marL="0" indent="0">
              <a:buNone/>
            </a:pPr>
            <a:r>
              <a:rPr lang="de-AT" b="1" dirty="0"/>
              <a:t>W211 2233706-1/5E vom 15.10.2021</a:t>
            </a:r>
          </a:p>
        </p:txBody>
      </p:sp>
    </p:spTree>
    <p:extLst>
      <p:ext uri="{BB962C8B-B14F-4D97-AF65-F5344CB8AC3E}">
        <p14:creationId xmlns:p14="http://schemas.microsoft.com/office/powerpoint/2010/main" val="2624911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780183"/>
          </a:xfrm>
        </p:spPr>
        <p:txBody>
          <a:bodyPr/>
          <a:lstStyle/>
          <a:p>
            <a:pPr algn="ctr"/>
            <a:r>
              <a:rPr lang="de-AT" dirty="0"/>
              <a:t>VwGH zu Parteiaffinitäten I</a:t>
            </a:r>
          </a:p>
        </p:txBody>
      </p:sp>
      <p:sp>
        <p:nvSpPr>
          <p:cNvPr id="3" name="Inhaltsplatzhalter 2"/>
          <p:cNvSpPr>
            <a:spLocks noGrp="1"/>
          </p:cNvSpPr>
          <p:nvPr>
            <p:ph idx="1"/>
          </p:nvPr>
        </p:nvSpPr>
        <p:spPr>
          <a:xfrm>
            <a:off x="974984" y="1300840"/>
            <a:ext cx="10378816" cy="5050128"/>
          </a:xfrm>
        </p:spPr>
        <p:txBody>
          <a:bodyPr>
            <a:normAutofit lnSpcReduction="10000"/>
          </a:bodyPr>
          <a:lstStyle/>
          <a:p>
            <a:pPr marL="0" indent="0">
              <a:buNone/>
            </a:pPr>
            <a:r>
              <a:rPr lang="pt-BR" b="1" dirty="0"/>
              <a:t>Ro 2020/04/0032-8 vom 14.12.2021 </a:t>
            </a:r>
            <a:r>
              <a:rPr lang="pt-BR" dirty="0"/>
              <a:t>(zu 1. Teilerkenntnis</a:t>
            </a:r>
            <a:r>
              <a:rPr lang="de-AT" dirty="0"/>
              <a:t>,  Zl. W258  2217446-1/15E )</a:t>
            </a:r>
          </a:p>
          <a:p>
            <a:pPr marL="0" indent="0">
              <a:buNone/>
            </a:pPr>
            <a:r>
              <a:rPr lang="de-AT" dirty="0"/>
              <a:t>Spruchteil A) (Behebung bezüglich nicht rechtzeitiger DSFA) wurde nicht angefochten</a:t>
            </a:r>
          </a:p>
          <a:p>
            <a:pPr marL="0" indent="0">
              <a:buNone/>
            </a:pPr>
            <a:r>
              <a:rPr lang="de-AT" dirty="0"/>
              <a:t>Spruchteil B) (Abweisung der Beschwerde gegen andere von DSB festgestellten Rechtsverletzungen) wird </a:t>
            </a:r>
            <a:r>
              <a:rPr lang="de-AT" u="sng" dirty="0"/>
              <a:t>aufgehoben</a:t>
            </a:r>
            <a:r>
              <a:rPr lang="de-AT" dirty="0"/>
              <a:t>.</a:t>
            </a:r>
          </a:p>
          <a:p>
            <a:pPr marL="0" indent="0">
              <a:buNone/>
            </a:pPr>
            <a:r>
              <a:rPr lang="de-AT" u="sng" dirty="0"/>
              <a:t>Keine Kompetenz der DSB zur Feststellung von Rechtsverletzungen im amtswegigen Verfahren</a:t>
            </a:r>
            <a:r>
              <a:rPr lang="de-AT" dirty="0"/>
              <a:t> </a:t>
            </a:r>
            <a:r>
              <a:rPr lang="de-AT" sz="2400" dirty="0"/>
              <a:t>(keine analoge Anwendung des § 24 DSG auf amtswegige Verfahren, Art. 58 DSGVO enthält keine ausdrückliche rechtliche Grundlage für eine selbständige Feststellung der Rechtswidrigkeit, eine solche Feststellung ist keine Voraussetzung für eine Unterlassungsanweisung).</a:t>
            </a:r>
          </a:p>
          <a:p>
            <a:pPr marL="0" indent="0">
              <a:buNone/>
            </a:pPr>
            <a:r>
              <a:rPr lang="de-DE" dirty="0">
                <a:sym typeface="Wingdings" panose="05000000000000000000" pitchFamily="2" charset="2"/>
              </a:rPr>
              <a:t> </a:t>
            </a:r>
            <a:r>
              <a:rPr lang="de-DE" dirty="0"/>
              <a:t>W258 2217446-1/45E vom 28.01.2022 tw. Behebung des Bescheides</a:t>
            </a:r>
            <a:endParaRPr lang="de-AT" sz="2400" dirty="0"/>
          </a:p>
        </p:txBody>
      </p:sp>
    </p:spTree>
    <p:extLst>
      <p:ext uri="{BB962C8B-B14F-4D97-AF65-F5344CB8AC3E}">
        <p14:creationId xmlns:p14="http://schemas.microsoft.com/office/powerpoint/2010/main" val="1624492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207953"/>
          </a:xfrm>
        </p:spPr>
        <p:txBody>
          <a:bodyPr/>
          <a:lstStyle/>
          <a:p>
            <a:pPr algn="ctr"/>
            <a:r>
              <a:rPr lang="de-AT" dirty="0"/>
              <a:t>VwGH zu Parteiaffinitäten II</a:t>
            </a:r>
          </a:p>
        </p:txBody>
      </p:sp>
      <p:sp>
        <p:nvSpPr>
          <p:cNvPr id="3" name="Inhaltsplatzhalter 2"/>
          <p:cNvSpPr>
            <a:spLocks noGrp="1"/>
          </p:cNvSpPr>
          <p:nvPr>
            <p:ph idx="1"/>
          </p:nvPr>
        </p:nvSpPr>
        <p:spPr>
          <a:xfrm>
            <a:off x="999641" y="1759058"/>
            <a:ext cx="10120394" cy="4417905"/>
          </a:xfrm>
        </p:spPr>
        <p:txBody>
          <a:bodyPr>
            <a:normAutofit fontScale="92500"/>
          </a:bodyPr>
          <a:lstStyle/>
          <a:p>
            <a:pPr marL="0" indent="0">
              <a:buNone/>
            </a:pPr>
            <a:r>
              <a:rPr lang="pt-BR" b="1" dirty="0"/>
              <a:t>Ro 2021/04/0007-4 vom 14.12.2021 </a:t>
            </a:r>
            <a:r>
              <a:rPr lang="pt-BR" dirty="0"/>
              <a:t>(zu 2. Teilerkenntnis, Zl. </a:t>
            </a:r>
            <a:r>
              <a:rPr lang="de-AT" dirty="0"/>
              <a:t>W258 2217446-1/35E) </a:t>
            </a:r>
          </a:p>
          <a:p>
            <a:pPr marL="0" indent="0">
              <a:buNone/>
            </a:pPr>
            <a:r>
              <a:rPr lang="de-AT" dirty="0"/>
              <a:t>Spruchpunkte A1) und A2) (ersatzlose Behebung des Löschungsauftrages und des Auftrages bezüglich DSFA) nicht angefochten</a:t>
            </a:r>
            <a:r>
              <a:rPr lang="pt-BR" dirty="0"/>
              <a:t> </a:t>
            </a:r>
          </a:p>
          <a:p>
            <a:pPr marL="0" indent="0">
              <a:buNone/>
            </a:pPr>
            <a:r>
              <a:rPr lang="pt-BR" dirty="0"/>
              <a:t>Revision gegen den Unterlassungsauftrag </a:t>
            </a:r>
            <a:r>
              <a:rPr lang="pt-BR" u="sng" dirty="0"/>
              <a:t>als unbegründet abgewiesen</a:t>
            </a:r>
            <a:endParaRPr lang="pt-BR" dirty="0"/>
          </a:p>
          <a:p>
            <a:r>
              <a:rPr lang="de-AT" dirty="0"/>
              <a:t>DSB kann aufgrund des Art. 58 Abs. 2 lit. f DSGVO ein Verarbeitungsverbot aussprechen</a:t>
            </a:r>
          </a:p>
          <a:p>
            <a:r>
              <a:rPr lang="de-AT" dirty="0"/>
              <a:t>Einer Person zugeordnete (auch „abgeleitete“) politische Meinungen sind personenbezogene Daten und „sensible“ Daten iSd Art. 9 DSGVO</a:t>
            </a:r>
          </a:p>
          <a:p>
            <a:pPr marL="0" indent="0">
              <a:buNone/>
            </a:pPr>
            <a:endParaRPr lang="pt-BR" dirty="0"/>
          </a:p>
          <a:p>
            <a:endParaRPr lang="de-AT" dirty="0"/>
          </a:p>
        </p:txBody>
      </p:sp>
    </p:spTree>
    <p:extLst>
      <p:ext uri="{BB962C8B-B14F-4D97-AF65-F5344CB8AC3E}">
        <p14:creationId xmlns:p14="http://schemas.microsoft.com/office/powerpoint/2010/main" val="21489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6545" y="365126"/>
            <a:ext cx="10707255" cy="780183"/>
          </a:xfrm>
        </p:spPr>
        <p:txBody>
          <a:bodyPr/>
          <a:lstStyle/>
          <a:p>
            <a:pPr algn="ctr"/>
            <a:r>
              <a:rPr lang="de-AT" dirty="0"/>
              <a:t>Lehrer/innen/bewertungs-App</a:t>
            </a:r>
          </a:p>
        </p:txBody>
      </p:sp>
      <p:sp>
        <p:nvSpPr>
          <p:cNvPr id="3" name="Inhaltsplatzhalter 2"/>
          <p:cNvSpPr>
            <a:spLocks noGrp="1"/>
          </p:cNvSpPr>
          <p:nvPr>
            <p:ph idx="1"/>
          </p:nvPr>
        </p:nvSpPr>
        <p:spPr>
          <a:xfrm>
            <a:off x="890338" y="1385456"/>
            <a:ext cx="10463462" cy="4791508"/>
          </a:xfrm>
        </p:spPr>
        <p:txBody>
          <a:bodyPr>
            <a:normAutofit fontScale="92500" lnSpcReduction="20000"/>
          </a:bodyPr>
          <a:lstStyle/>
          <a:p>
            <a:pPr marL="0" indent="0">
              <a:buNone/>
            </a:pPr>
            <a:r>
              <a:rPr lang="de-AT" b="1" dirty="0"/>
              <a:t>W252 2236355-1/4E vom 20.10.2021</a:t>
            </a:r>
          </a:p>
          <a:p>
            <a:r>
              <a:rPr lang="de-AT" dirty="0"/>
              <a:t>App für Smartphones ermöglicht die anonyme Bewertungen über Lehrer/innen</a:t>
            </a:r>
          </a:p>
          <a:p>
            <a:r>
              <a:rPr lang="de-AT" dirty="0"/>
              <a:t>Beschwerde eines Lehrers: Mehrfachbewertungen sind möglich, internes Schulkürzel würde reichen, schlechte Bewertungen können berufliche Konsequenzen haben, Quelle seiner Daten unklar</a:t>
            </a:r>
          </a:p>
          <a:p>
            <a:r>
              <a:rPr lang="de-AT" dirty="0"/>
              <a:t>DSB: Abweisung, überwiegendes Interesse der Allgemeinheit, Verifizierung der Eintragenden mit einer Telefonnummer, vorgegebene Kriterien, keine offenen Kommentare möglich, Bewertung wird erst ab Mindestzahl veröffentlicht, Grundrecht auf freie Meinungsäußerung</a:t>
            </a:r>
          </a:p>
          <a:p>
            <a:r>
              <a:rPr lang="de-AT" dirty="0"/>
              <a:t>BVwG: Abweisung der Beschwerde, Rev. nicht zugelassen</a:t>
            </a:r>
          </a:p>
          <a:p>
            <a:r>
              <a:rPr lang="de-AT" dirty="0"/>
              <a:t>Inzwischen auch OGH-Rsp in dieselbe Richtung (6Ob129/21w vom 02.02.2022)</a:t>
            </a:r>
          </a:p>
        </p:txBody>
      </p:sp>
    </p:spTree>
    <p:extLst>
      <p:ext uri="{BB962C8B-B14F-4D97-AF65-F5344CB8AC3E}">
        <p14:creationId xmlns:p14="http://schemas.microsoft.com/office/powerpoint/2010/main" val="1160768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020330"/>
          </a:xfrm>
        </p:spPr>
        <p:txBody>
          <a:bodyPr/>
          <a:lstStyle/>
          <a:p>
            <a:pPr algn="ctr"/>
            <a:r>
              <a:rPr lang="de-AT" dirty="0"/>
              <a:t>Veröffentlichung von Videos</a:t>
            </a:r>
          </a:p>
        </p:txBody>
      </p:sp>
      <p:sp>
        <p:nvSpPr>
          <p:cNvPr id="3" name="Inhaltsplatzhalter 2"/>
          <p:cNvSpPr>
            <a:spLocks noGrp="1"/>
          </p:cNvSpPr>
          <p:nvPr>
            <p:ph idx="1"/>
          </p:nvPr>
        </p:nvSpPr>
        <p:spPr>
          <a:xfrm>
            <a:off x="838200" y="1385456"/>
            <a:ext cx="10515600" cy="4791507"/>
          </a:xfrm>
        </p:spPr>
        <p:txBody>
          <a:bodyPr>
            <a:normAutofit/>
          </a:bodyPr>
          <a:lstStyle/>
          <a:p>
            <a:pPr marL="0" indent="0">
              <a:buNone/>
            </a:pPr>
            <a:r>
              <a:rPr lang="de-AT" b="1" dirty="0"/>
              <a:t>W214 2232551-1/20E vom 01.12.2021</a:t>
            </a:r>
          </a:p>
          <a:p>
            <a:r>
              <a:rPr lang="de-AT" dirty="0"/>
              <a:t>Beschwerde mehrerer Polizisten an DSB wegen Verletzung im Recht auf Geheimhaltung, bei Kontrolle von Musikern in einem Park wurden von diesen Videos angefertigt und in sozialen Netzwerken veröffentlicht (tw. mit gesprochenen Kommentaren, Behauptung von „Ethnic Profiling“)</a:t>
            </a:r>
          </a:p>
          <a:p>
            <a:r>
              <a:rPr lang="de-AT" dirty="0"/>
              <a:t>DSB gab tw. statt (bezüglich Videos, die die Polizisten offensichtlich lächerlich machten), ansonsten Abweisung</a:t>
            </a:r>
          </a:p>
          <a:p>
            <a:r>
              <a:rPr lang="de-AT" dirty="0"/>
              <a:t>BVwG: mV, Stattgebung, gelinderes Mittel (Unkenntlichmachung) wäre möglich gewesen, Grundrecht verletzt, Grundsatz der Datenminimierung verletzt</a:t>
            </a:r>
          </a:p>
        </p:txBody>
      </p:sp>
    </p:spTree>
    <p:extLst>
      <p:ext uri="{BB962C8B-B14F-4D97-AF65-F5344CB8AC3E}">
        <p14:creationId xmlns:p14="http://schemas.microsoft.com/office/powerpoint/2010/main" val="953682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1"/>
          <p:cNvSpPr>
            <a:spLocks noGrp="1"/>
          </p:cNvSpPr>
          <p:nvPr>
            <p:ph type="title"/>
          </p:nvPr>
        </p:nvSpPr>
        <p:spPr>
          <a:xfrm>
            <a:off x="1992313" y="1930400"/>
            <a:ext cx="8204200" cy="2189018"/>
          </a:xfrm>
        </p:spPr>
        <p:txBody>
          <a:bodyPr/>
          <a:lstStyle/>
          <a:p>
            <a:pPr algn="ctr"/>
            <a:r>
              <a:rPr lang="de-DE" altLang="de-DE" dirty="0">
                <a:solidFill>
                  <a:srgbClr val="7030A0"/>
                </a:solidFill>
              </a:rPr>
              <a:t>Recht auf Auskunft</a:t>
            </a:r>
          </a:p>
        </p:txBody>
      </p:sp>
    </p:spTree>
    <p:extLst>
      <p:ext uri="{BB962C8B-B14F-4D97-AF65-F5344CB8AC3E}">
        <p14:creationId xmlns:p14="http://schemas.microsoft.com/office/powerpoint/2010/main" val="1214505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AT" sz="3600" dirty="0"/>
              <a:t>Vorlage an den EuGH - Empfänger oder Empfängerkreise</a:t>
            </a:r>
          </a:p>
        </p:txBody>
      </p:sp>
      <p:sp>
        <p:nvSpPr>
          <p:cNvPr id="3" name="Inhaltsplatzhalter 2"/>
          <p:cNvSpPr>
            <a:spLocks noGrp="1"/>
          </p:cNvSpPr>
          <p:nvPr>
            <p:ph idx="1"/>
          </p:nvPr>
        </p:nvSpPr>
        <p:spPr>
          <a:xfrm>
            <a:off x="1146875" y="1690688"/>
            <a:ext cx="9988658" cy="4486275"/>
          </a:xfrm>
        </p:spPr>
        <p:txBody>
          <a:bodyPr>
            <a:normAutofit/>
          </a:bodyPr>
          <a:lstStyle/>
          <a:p>
            <a:pPr marL="0" indent="0">
              <a:buNone/>
            </a:pPr>
            <a:r>
              <a:rPr lang="de-AT" b="1" dirty="0"/>
              <a:t>OGH 6 Ob 159/20f  vom 18.02.2021</a:t>
            </a:r>
          </a:p>
          <a:p>
            <a:pPr marL="0" indent="0">
              <a:buNone/>
            </a:pPr>
            <a:endParaRPr lang="de-AT" dirty="0"/>
          </a:p>
          <a:p>
            <a:pPr marL="0" indent="0">
              <a:buNone/>
            </a:pPr>
            <a:r>
              <a:rPr lang="de-AT" dirty="0"/>
              <a:t>Ist Art 15 Abs. 1 lit c der DSGVO dahingehend auszulegen, dass sich der Anspruch auf die Auskunft über Empfängerkategorien beschränkt, wenn konkrete Empfänger bei geplanten Offenlegungen noch nicht feststehen, der Auskunftsanspruch sich aber zwingend auch auf Empfänger dieser Offenlegungen erstrecken muss, wenn Daten bereits offengelegt worden sind?</a:t>
            </a:r>
          </a:p>
          <a:p>
            <a:pPr marL="0" indent="0">
              <a:buNone/>
            </a:pPr>
            <a:endParaRPr lang="de-AT" dirty="0"/>
          </a:p>
          <a:p>
            <a:pPr marL="0" indent="0">
              <a:buNone/>
            </a:pPr>
            <a:r>
              <a:rPr lang="de-AT" dirty="0">
                <a:sym typeface="Wingdings" panose="05000000000000000000" pitchFamily="2" charset="2"/>
              </a:rPr>
              <a:t></a:t>
            </a:r>
            <a:r>
              <a:rPr lang="de-AT" dirty="0"/>
              <a:t> diverse Aussetzungen von Verfahren beim BVwG </a:t>
            </a:r>
          </a:p>
        </p:txBody>
      </p:sp>
    </p:spTree>
    <p:extLst>
      <p:ext uri="{BB962C8B-B14F-4D97-AF65-F5344CB8AC3E}">
        <p14:creationId xmlns:p14="http://schemas.microsoft.com/office/powerpoint/2010/main" val="1492962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964911"/>
          </a:xfrm>
        </p:spPr>
        <p:txBody>
          <a:bodyPr/>
          <a:lstStyle/>
          <a:p>
            <a:pPr algn="ctr"/>
            <a:r>
              <a:rPr lang="de-AT" dirty="0"/>
              <a:t>Vorlage an den EuGH - Kopien</a:t>
            </a:r>
          </a:p>
        </p:txBody>
      </p:sp>
      <p:sp>
        <p:nvSpPr>
          <p:cNvPr id="3" name="Inhaltsplatzhalter 2"/>
          <p:cNvSpPr>
            <a:spLocks noGrp="1"/>
          </p:cNvSpPr>
          <p:nvPr>
            <p:ph idx="1"/>
          </p:nvPr>
        </p:nvSpPr>
        <p:spPr>
          <a:xfrm>
            <a:off x="838200" y="1597891"/>
            <a:ext cx="10515600" cy="4579072"/>
          </a:xfrm>
        </p:spPr>
        <p:txBody>
          <a:bodyPr>
            <a:normAutofit lnSpcReduction="10000"/>
          </a:bodyPr>
          <a:lstStyle/>
          <a:p>
            <a:pPr marL="0" indent="0">
              <a:buNone/>
            </a:pPr>
            <a:r>
              <a:rPr lang="de-AT" b="1" dirty="0"/>
              <a:t>W211 2222613-2/12E vom 09.08.2021</a:t>
            </a:r>
          </a:p>
          <a:p>
            <a:pPr marL="0" indent="0">
              <a:buNone/>
            </a:pPr>
            <a:r>
              <a:rPr lang="de-AT" dirty="0"/>
              <a:t>Fragen (vereinfacht):</a:t>
            </a:r>
          </a:p>
          <a:p>
            <a:pPr marL="0" indent="0">
              <a:buNone/>
            </a:pPr>
            <a:r>
              <a:rPr lang="de-AT" dirty="0"/>
              <a:t>1. Ist unter „Kopie“ eine „Fotokopie“ oder elektronische Kopie zu verstehen oder bloß eine Abschrift?</a:t>
            </a:r>
          </a:p>
          <a:p>
            <a:pPr marL="0" indent="0">
              <a:buNone/>
            </a:pPr>
            <a:r>
              <a:rPr lang="de-AT" dirty="0"/>
              <a:t>2. Rechtsanspruch auch auf Ausfolgung von Dokumenten oder nur Anspruch auf Reproduktion der gem. Art. 15 Abs. 1 DSGVO  zu beauskunfteten Daten?</a:t>
            </a:r>
          </a:p>
          <a:p>
            <a:pPr marL="0" indent="0">
              <a:buNone/>
            </a:pPr>
            <a:r>
              <a:rPr lang="de-AT" dirty="0"/>
              <a:t>3. Falls nur Reproduktion, kann es im Einzelfall trotzdem erforderlich sein, Textpassagen zur Verfügung zu stellen?</a:t>
            </a:r>
          </a:p>
          <a:p>
            <a:pPr marL="0" indent="0">
              <a:buNone/>
            </a:pPr>
            <a:r>
              <a:rPr lang="de-AT" dirty="0"/>
              <a:t>4. Was umfasst der Begriff „Informationen“ (iSd Art. 15 Abs. 3 Satz 3 DSGVO)? </a:t>
            </a:r>
          </a:p>
        </p:txBody>
      </p:sp>
    </p:spTree>
    <p:extLst>
      <p:ext uri="{BB962C8B-B14F-4D97-AF65-F5344CB8AC3E}">
        <p14:creationId xmlns:p14="http://schemas.microsoft.com/office/powerpoint/2010/main" val="1221781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1920153"/>
          </a:xfrm>
        </p:spPr>
        <p:txBody>
          <a:bodyPr/>
          <a:lstStyle/>
          <a:p>
            <a:pPr algn="ctr"/>
            <a:r>
              <a:rPr lang="de-AT" dirty="0">
                <a:solidFill>
                  <a:srgbClr val="7030A0"/>
                </a:solidFill>
              </a:rPr>
              <a:t>Zuständigkeit</a:t>
            </a:r>
          </a:p>
        </p:txBody>
      </p:sp>
      <p:sp>
        <p:nvSpPr>
          <p:cNvPr id="3" name="Textplatzhalter 2"/>
          <p:cNvSpPr>
            <a:spLocks noGrp="1"/>
          </p:cNvSpPr>
          <p:nvPr>
            <p:ph type="body" idx="1"/>
          </p:nvPr>
        </p:nvSpPr>
        <p:spPr/>
        <p:txBody>
          <a:bodyPr/>
          <a:lstStyle/>
          <a:p>
            <a:endParaRPr lang="de-AT" dirty="0"/>
          </a:p>
        </p:txBody>
      </p:sp>
    </p:spTree>
    <p:extLst>
      <p:ext uri="{BB962C8B-B14F-4D97-AF65-F5344CB8AC3E}">
        <p14:creationId xmlns:p14="http://schemas.microsoft.com/office/powerpoint/2010/main" val="3882082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AT" dirty="0"/>
              <a:t>Aussetzung (wg. Vorlage des Verwaltungsgerichts Wiesbaden) (Art. 22 DSGVO) I</a:t>
            </a:r>
          </a:p>
        </p:txBody>
      </p:sp>
      <p:sp>
        <p:nvSpPr>
          <p:cNvPr id="3" name="Inhaltsplatzhalter 2"/>
          <p:cNvSpPr>
            <a:spLocks noGrp="1"/>
          </p:cNvSpPr>
          <p:nvPr>
            <p:ph idx="1"/>
          </p:nvPr>
        </p:nvSpPr>
        <p:spPr>
          <a:xfrm>
            <a:off x="953655" y="1690688"/>
            <a:ext cx="10400145" cy="4351338"/>
          </a:xfrm>
        </p:spPr>
        <p:txBody>
          <a:bodyPr>
            <a:normAutofit/>
          </a:bodyPr>
          <a:lstStyle/>
          <a:p>
            <a:pPr marL="0" indent="0">
              <a:buNone/>
            </a:pPr>
            <a:r>
              <a:rPr lang="de-DE" b="1" dirty="0"/>
              <a:t>W211 2234354-1/3E vom 22.12.2021</a:t>
            </a:r>
          </a:p>
          <a:p>
            <a:r>
              <a:rPr lang="de-DE" dirty="0"/>
              <a:t>DSB gab der Beschwerde der mP tw. statt (unvollständige Auskunftserteilung durch eine Kreditauskunftei)</a:t>
            </a:r>
          </a:p>
          <a:p>
            <a:r>
              <a:rPr lang="de-DE" dirty="0"/>
              <a:t>Beschwerde der Kreditauskunftei an das BVwG (betr. Art. 15 Abs. 1 lit. h DSGVO), es liege keine automatisierte Einzelentscheidung iSd Art. 22 Abs. 1 DSGVO vor</a:t>
            </a:r>
          </a:p>
          <a:p>
            <a:r>
              <a:rPr lang="de-DE" dirty="0"/>
              <a:t>BVwG: Aussetzung des Verfahrens bis zur </a:t>
            </a:r>
            <a:r>
              <a:rPr lang="de-AT" dirty="0"/>
              <a:t>Vorabentscheidung durch den EuGH über die mit Beschluss des Verwaltungsgerichts Wiesbaden vom 01.10.2021, Zl 6 K 788/20.WI, (beim EuGH anhängig unter C-634/21) vorgelegte Frage 1.</a:t>
            </a:r>
          </a:p>
        </p:txBody>
      </p:sp>
    </p:spTree>
    <p:extLst>
      <p:ext uri="{BB962C8B-B14F-4D97-AF65-F5344CB8AC3E}">
        <p14:creationId xmlns:p14="http://schemas.microsoft.com/office/powerpoint/2010/main" val="1982832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AT" dirty="0"/>
              <a:t>Aussetzung (wg. Vorlage des Verwaltungsgerichts Wiesbaden) (Art. 22 DSGVO) II</a:t>
            </a:r>
          </a:p>
        </p:txBody>
      </p:sp>
      <p:sp>
        <p:nvSpPr>
          <p:cNvPr id="3" name="Inhaltsplatzhalter 2"/>
          <p:cNvSpPr>
            <a:spLocks noGrp="1"/>
          </p:cNvSpPr>
          <p:nvPr>
            <p:ph idx="1"/>
          </p:nvPr>
        </p:nvSpPr>
        <p:spPr/>
        <p:txBody>
          <a:bodyPr>
            <a:normAutofit fontScale="92500" lnSpcReduction="10000"/>
          </a:bodyPr>
          <a:lstStyle/>
          <a:p>
            <a:pPr marL="0" indent="0">
              <a:buNone/>
            </a:pPr>
            <a:r>
              <a:rPr lang="de-DE" i="1" dirty="0"/>
              <a:t>1</a:t>
            </a:r>
            <a:r>
              <a:rPr lang="de-DE" dirty="0"/>
              <a:t>.(vereinfacht) </a:t>
            </a:r>
            <a:r>
              <a:rPr lang="de-DE" b="1" i="1" dirty="0"/>
              <a:t>Ist Art. 22 Abs. 1 </a:t>
            </a:r>
            <a:r>
              <a:rPr lang="de-DE" i="1" dirty="0"/>
              <a:t>DSGVO </a:t>
            </a:r>
            <a:r>
              <a:rPr lang="de-DE" b="1" i="1" dirty="0"/>
              <a:t>dahingehend auszulegen</a:t>
            </a:r>
            <a:r>
              <a:rPr lang="de-DE" i="1" dirty="0"/>
              <a:t>, </a:t>
            </a:r>
            <a:r>
              <a:rPr lang="de-DE" b="1" i="1" dirty="0"/>
              <a:t>dass bereits die automatisierte Erstellung eines Wahrscheinlichkeitswertes über die Fähigkeit einer betroffenen Person, künftig einen Kredit zu bedienen</a:t>
            </a:r>
            <a:r>
              <a:rPr lang="de-DE" i="1" dirty="0"/>
              <a:t>, eine </a:t>
            </a:r>
            <a:r>
              <a:rPr lang="de-DE" b="1" i="1" dirty="0"/>
              <a:t>ausschließlich auf einer automatisierten Verarbeitung – einschließlich Profiling – beruhende Entscheidung</a:t>
            </a:r>
            <a:r>
              <a:rPr lang="de-DE" i="1" dirty="0"/>
              <a:t>, die der betroffenen Person gegenüber rechtliche Wirkung entfaltet oder sie in ähnlicher Weise erheblich beeinträchtigt, </a:t>
            </a:r>
            <a:r>
              <a:rPr lang="de-DE" b="1" i="1" dirty="0"/>
              <a:t>wenn dieser mittels personenbezogener Daten der betroffenen Person ermittelte Wert von dem Verantwortlichen an einen dritten Verantwortlichen übermittelt wird und jener Dritte diesen Wert seiner Entscheidung </a:t>
            </a:r>
            <a:r>
              <a:rPr lang="de-DE" i="1" dirty="0"/>
              <a:t>über die Begründung, Durchführung oder Beendigung eines Vertragsverhältnisses mit der betroffenen Person </a:t>
            </a:r>
            <a:r>
              <a:rPr lang="de-DE" b="1" i="1" dirty="0"/>
              <a:t>maßgeblich zugrunde legt</a:t>
            </a:r>
            <a:r>
              <a:rPr lang="de-DE" i="1" dirty="0"/>
              <a:t>?“</a:t>
            </a:r>
            <a:endParaRPr lang="de-AT" dirty="0"/>
          </a:p>
        </p:txBody>
      </p:sp>
    </p:spTree>
    <p:extLst>
      <p:ext uri="{BB962C8B-B14F-4D97-AF65-F5344CB8AC3E}">
        <p14:creationId xmlns:p14="http://schemas.microsoft.com/office/powerpoint/2010/main" val="1346777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el 1"/>
          <p:cNvSpPr>
            <a:spLocks noGrp="1"/>
          </p:cNvSpPr>
          <p:nvPr>
            <p:ph type="title"/>
          </p:nvPr>
        </p:nvSpPr>
        <p:spPr>
          <a:xfrm>
            <a:off x="2279650" y="1125537"/>
            <a:ext cx="7931150" cy="3769735"/>
          </a:xfrm>
        </p:spPr>
        <p:txBody>
          <a:bodyPr/>
          <a:lstStyle/>
          <a:p>
            <a:pPr algn="ctr"/>
            <a:r>
              <a:rPr lang="de-DE" altLang="de-DE" dirty="0">
                <a:solidFill>
                  <a:srgbClr val="7030A0"/>
                </a:solidFill>
              </a:rPr>
              <a:t>Recht auf Löschung</a:t>
            </a:r>
          </a:p>
        </p:txBody>
      </p:sp>
    </p:spTree>
    <p:extLst>
      <p:ext uri="{BB962C8B-B14F-4D97-AF65-F5344CB8AC3E}">
        <p14:creationId xmlns:p14="http://schemas.microsoft.com/office/powerpoint/2010/main" val="1037851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AT" altLang="de-DE" sz="4000" dirty="0"/>
              <a:t>Löschung von Daten durch Kreditauskunfteien I</a:t>
            </a:r>
            <a:endParaRPr lang="de-AT" sz="4000" dirty="0"/>
          </a:p>
        </p:txBody>
      </p:sp>
      <p:sp>
        <p:nvSpPr>
          <p:cNvPr id="3" name="Inhaltsplatzhalter 2"/>
          <p:cNvSpPr>
            <a:spLocks noGrp="1"/>
          </p:cNvSpPr>
          <p:nvPr>
            <p:ph idx="1"/>
          </p:nvPr>
        </p:nvSpPr>
        <p:spPr>
          <a:xfrm>
            <a:off x="838200" y="1604211"/>
            <a:ext cx="10515600" cy="4572752"/>
          </a:xfrm>
        </p:spPr>
        <p:txBody>
          <a:bodyPr>
            <a:normAutofit fontScale="92500" lnSpcReduction="10000"/>
          </a:bodyPr>
          <a:lstStyle/>
          <a:p>
            <a:pPr marL="0" indent="0">
              <a:buNone/>
            </a:pPr>
            <a:r>
              <a:rPr lang="de-AT" b="1" dirty="0"/>
              <a:t>W214 2225139-1/13E und W214 2225140-1/14E vom 31.05.2021</a:t>
            </a:r>
          </a:p>
          <a:p>
            <a:r>
              <a:rPr lang="de-AT" dirty="0"/>
              <a:t>Beschwerden einer Kreditauskunftei (BF1) und des ursprünglichen BF (BF2) gegen Bescheid der DSB</a:t>
            </a:r>
          </a:p>
          <a:p>
            <a:r>
              <a:rPr lang="de-AT" dirty="0"/>
              <a:t>Bescheid wird dahingehend geändert, dass die Beschwerde des BF2 als unbegründet abgewiesen wird</a:t>
            </a:r>
          </a:p>
          <a:p>
            <a:r>
              <a:rPr lang="de-AT" altLang="de-DE" dirty="0"/>
              <a:t>Verweis auf </a:t>
            </a:r>
            <a:r>
              <a:rPr lang="de-AT" altLang="de-DE" b="1" dirty="0"/>
              <a:t>Kapitaladäquanzverordnung </a:t>
            </a:r>
            <a:r>
              <a:rPr lang="de-AT" altLang="de-DE" dirty="0"/>
              <a:t>- diese  geht davon aus, dass Daten zur Bonitätsbewertung </a:t>
            </a:r>
            <a:r>
              <a:rPr lang="de-AT" altLang="de-DE" b="1" dirty="0"/>
              <a:t>über einen Zeitraum von mindestens fünf Jahren relevant sein können</a:t>
            </a:r>
            <a:r>
              <a:rPr lang="de-AT" altLang="de-DE" dirty="0"/>
              <a:t>, einzelfallbezogene Interessenabwägung nach Art. 6 Abs. 1 lit. f DSGVO ist notwendig</a:t>
            </a:r>
            <a:endParaRPr lang="de-AT" dirty="0"/>
          </a:p>
          <a:p>
            <a:r>
              <a:rPr lang="de-AT" dirty="0"/>
              <a:t>Es geht um Forderungen aus dem Jahr 2017, die tw. erst  2019 beglichen wurden; qualifizierter Zahlungsverzug, Speicherung war rechtmäßig </a:t>
            </a:r>
          </a:p>
          <a:p>
            <a:r>
              <a:rPr lang="de-AT" dirty="0"/>
              <a:t>O. Rev. zulässig</a:t>
            </a:r>
          </a:p>
        </p:txBody>
      </p:sp>
    </p:spTree>
    <p:extLst>
      <p:ext uri="{BB962C8B-B14F-4D97-AF65-F5344CB8AC3E}">
        <p14:creationId xmlns:p14="http://schemas.microsoft.com/office/powerpoint/2010/main" val="3172661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altLang="de-DE" sz="4000" dirty="0"/>
              <a:t>Löschung von Daten durch Kreditauskunfteien II</a:t>
            </a:r>
            <a:endParaRPr lang="de-AT" sz="4000" dirty="0"/>
          </a:p>
        </p:txBody>
      </p:sp>
      <p:sp>
        <p:nvSpPr>
          <p:cNvPr id="3" name="Inhaltsplatzhalter 2"/>
          <p:cNvSpPr>
            <a:spLocks noGrp="1"/>
          </p:cNvSpPr>
          <p:nvPr>
            <p:ph idx="1"/>
          </p:nvPr>
        </p:nvSpPr>
        <p:spPr>
          <a:xfrm>
            <a:off x="757989" y="1580148"/>
            <a:ext cx="10515600" cy="4556710"/>
          </a:xfrm>
        </p:spPr>
        <p:txBody>
          <a:bodyPr/>
          <a:lstStyle/>
          <a:p>
            <a:pPr marL="0" indent="0">
              <a:buNone/>
            </a:pPr>
            <a:r>
              <a:rPr lang="de-AT" b="1" dirty="0"/>
              <a:t>W274 2242363-1/4E vom 26.08.2021</a:t>
            </a:r>
          </a:p>
          <a:p>
            <a:r>
              <a:rPr lang="de-AT" dirty="0"/>
              <a:t>Antrag der mP auf Löschung, Unternehmen löschte zwar Daten, die älter als 5 Jahre waren, nicht aber einen Eintrag von EUR 38,83 aus dem Jahr 2017 (innerhalb von ca. 14 Tagen positiv erledigt)</a:t>
            </a:r>
          </a:p>
          <a:p>
            <a:r>
              <a:rPr lang="de-AT" dirty="0"/>
              <a:t>Bescheid der DSB Stattgabe -&gt; Beschwerde des Unternehmens an BVwG</a:t>
            </a:r>
          </a:p>
          <a:p>
            <a:r>
              <a:rPr lang="de-AT" dirty="0"/>
              <a:t>BVwG: Abweisung der Beschwerde; Eintragung erfolgte zwar innerhalb der letzten 5 Jahre, aber Einzelfallabwägung: Forderung im ggstd. Fall innerhalb kurzer Zeit beglichen, seither Wohlverhalten, Eintragung daher zu löschen</a:t>
            </a:r>
          </a:p>
        </p:txBody>
      </p:sp>
    </p:spTree>
    <p:extLst>
      <p:ext uri="{BB962C8B-B14F-4D97-AF65-F5344CB8AC3E}">
        <p14:creationId xmlns:p14="http://schemas.microsoft.com/office/powerpoint/2010/main" val="23373889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131166"/>
          </a:xfrm>
        </p:spPr>
        <p:txBody>
          <a:bodyPr>
            <a:normAutofit/>
          </a:bodyPr>
          <a:lstStyle/>
          <a:p>
            <a:pPr algn="ctr"/>
            <a:r>
              <a:rPr lang="de-AT" sz="2800" dirty="0"/>
              <a:t>Löschung von Daten, die von einer Ärzte/Ärztinnenbewertungs-Plattform veröffentlicht wurden</a:t>
            </a:r>
          </a:p>
        </p:txBody>
      </p:sp>
      <p:sp>
        <p:nvSpPr>
          <p:cNvPr id="3" name="Inhaltsplatzhalter 2"/>
          <p:cNvSpPr>
            <a:spLocks noGrp="1"/>
          </p:cNvSpPr>
          <p:nvPr>
            <p:ph idx="1"/>
          </p:nvPr>
        </p:nvSpPr>
        <p:spPr>
          <a:xfrm>
            <a:off x="838200" y="1496292"/>
            <a:ext cx="10596418" cy="4801177"/>
          </a:xfrm>
        </p:spPr>
        <p:txBody>
          <a:bodyPr>
            <a:normAutofit fontScale="25000" lnSpcReduction="20000"/>
          </a:bodyPr>
          <a:lstStyle/>
          <a:p>
            <a:pPr marL="0" indent="0">
              <a:buNone/>
            </a:pPr>
            <a:r>
              <a:rPr lang="de-AT" sz="9600" b="1" dirty="0"/>
              <a:t>W176 2245370-1/2E vom 15.12.2021 </a:t>
            </a:r>
          </a:p>
          <a:p>
            <a:r>
              <a:rPr lang="de-AT" sz="9600" dirty="0"/>
              <a:t>Beschwerde der MP an DSB: Verletzung im Recht auf Löschung, (Ärzte/Ärztinnenbewertungs-Plattform habe auf ihrer Homepage einen ihn betreffenden Erfahrungsbericht veröffentlicht – er habe diesen Beitrag gemeldet) </a:t>
            </a:r>
          </a:p>
          <a:p>
            <a:r>
              <a:rPr lang="de-AT" sz="9600" dirty="0"/>
              <a:t>Stattgebung durch DSB: </a:t>
            </a:r>
          </a:p>
          <a:p>
            <a:pPr marL="0" indent="0">
              <a:buNone/>
            </a:pPr>
            <a:r>
              <a:rPr lang="de-AT" sz="9600" dirty="0"/>
              <a:t>Grundsätzlich kann die Veröffentlichung von Kommentaren durch Nutzer dieser Plattform auf die Bestimmung des Art. 6 Abs. 1 lit. f DSGVO gestützt werde</a:t>
            </a:r>
          </a:p>
          <a:p>
            <a:pPr marL="0" indent="0">
              <a:buNone/>
            </a:pPr>
            <a:r>
              <a:rPr lang="de-AT" sz="9600" dirty="0"/>
              <a:t>Im vorliegenden Fall wurden jedoch Teile eines E-Mails welche die mP im Zuge der Meldung des Beitrages verfasst hat, veröffentlicht</a:t>
            </a:r>
          </a:p>
          <a:p>
            <a:pPr marL="0" indent="0">
              <a:buNone/>
            </a:pPr>
            <a:r>
              <a:rPr lang="de-AT" sz="9600" dirty="0"/>
              <a:t>Unterscheidung zwischen einer „Melde“- und einer „Kommentar-funktion“, die mP hat die Meldefunktion verwendet – somit musste sie nicht mit einer Veröffentlichung rechnen, daher überwiegen die Interessen der mP, Voraussetzungen von Art. 17 Abs. 1 lit. d DSGVO sind erfüllt, entgegen der Ansicht der BF liegen die Voraussetzungen zur Anwendung des Medienprivilegs nicht vor. </a:t>
            </a:r>
          </a:p>
          <a:p>
            <a:pPr marL="0" indent="0">
              <a:buNone/>
            </a:pPr>
            <a:r>
              <a:rPr lang="de-AT" sz="9600" dirty="0"/>
              <a:t>BVwG: Abweisung der Beschwerde des Unternehmens</a:t>
            </a:r>
          </a:p>
          <a:p>
            <a:endParaRPr lang="de-AT" sz="9600" dirty="0"/>
          </a:p>
          <a:p>
            <a:endParaRPr lang="de-AT" dirty="0"/>
          </a:p>
          <a:p>
            <a:endParaRPr lang="de-AT" dirty="0"/>
          </a:p>
        </p:txBody>
      </p:sp>
    </p:spTree>
    <p:extLst>
      <p:ext uri="{BB962C8B-B14F-4D97-AF65-F5344CB8AC3E}">
        <p14:creationId xmlns:p14="http://schemas.microsoft.com/office/powerpoint/2010/main" val="1364376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9"/>
            <a:ext cx="10515600" cy="1938626"/>
          </a:xfrm>
        </p:spPr>
        <p:txBody>
          <a:bodyPr/>
          <a:lstStyle/>
          <a:p>
            <a:pPr algn="ctr"/>
            <a:r>
              <a:rPr lang="de-AT" dirty="0">
                <a:solidFill>
                  <a:srgbClr val="7030A0"/>
                </a:solidFill>
              </a:rPr>
              <a:t>Internationale Verfahren</a:t>
            </a:r>
            <a:br>
              <a:rPr lang="de-AT" dirty="0">
                <a:solidFill>
                  <a:srgbClr val="7030A0"/>
                </a:solidFill>
              </a:rPr>
            </a:br>
            <a:r>
              <a:rPr lang="de-AT" dirty="0">
                <a:solidFill>
                  <a:srgbClr val="7030A0"/>
                </a:solidFill>
              </a:rPr>
              <a:t> </a:t>
            </a:r>
            <a:r>
              <a:rPr lang="de-AT" sz="4400" dirty="0">
                <a:solidFill>
                  <a:srgbClr val="7030A0"/>
                </a:solidFill>
              </a:rPr>
              <a:t>(Säumnis)</a:t>
            </a:r>
          </a:p>
        </p:txBody>
      </p:sp>
      <p:sp>
        <p:nvSpPr>
          <p:cNvPr id="3" name="Textplatzhalter 2"/>
          <p:cNvSpPr>
            <a:spLocks noGrp="1"/>
          </p:cNvSpPr>
          <p:nvPr>
            <p:ph type="body" idx="1"/>
          </p:nvPr>
        </p:nvSpPr>
        <p:spPr/>
        <p:txBody>
          <a:bodyPr/>
          <a:lstStyle/>
          <a:p>
            <a:endParaRPr lang="de-AT" dirty="0"/>
          </a:p>
        </p:txBody>
      </p:sp>
    </p:spTree>
    <p:extLst>
      <p:ext uri="{BB962C8B-B14F-4D97-AF65-F5344CB8AC3E}">
        <p14:creationId xmlns:p14="http://schemas.microsoft.com/office/powerpoint/2010/main" val="1567993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a:t>Datenverarbeitung durch europäisches Unternehmen, Säumnis der DSB</a:t>
            </a:r>
          </a:p>
        </p:txBody>
      </p:sp>
      <p:sp>
        <p:nvSpPr>
          <p:cNvPr id="3" name="Inhaltsplatzhalter 2"/>
          <p:cNvSpPr>
            <a:spLocks noGrp="1"/>
          </p:cNvSpPr>
          <p:nvPr>
            <p:ph idx="1"/>
          </p:nvPr>
        </p:nvSpPr>
        <p:spPr>
          <a:xfrm>
            <a:off x="838200" y="2022763"/>
            <a:ext cx="10515600" cy="4154199"/>
          </a:xfrm>
        </p:spPr>
        <p:txBody>
          <a:bodyPr/>
          <a:lstStyle/>
          <a:p>
            <a:pPr marL="0" indent="0">
              <a:buNone/>
            </a:pPr>
            <a:r>
              <a:rPr lang="de-DE" b="1" dirty="0"/>
              <a:t>W258 2240804-1/9E vom 30.04.2021</a:t>
            </a:r>
          </a:p>
          <a:p>
            <a:r>
              <a:rPr lang="de-DE" dirty="0"/>
              <a:t>Beschwerde wegen Verletzung im Recht auf Auskunft durch eine Firma in D, Säumnisbeschwerde </a:t>
            </a:r>
          </a:p>
          <a:p>
            <a:r>
              <a:rPr lang="de-DE" dirty="0"/>
              <a:t>Beschwerdegegnerin teilt in Stellungnahme mit, dass keine Daten des BF verarbeitet werden</a:t>
            </a:r>
          </a:p>
          <a:p>
            <a:r>
              <a:rPr lang="de-DE" dirty="0"/>
              <a:t>Parteiengehör an BF</a:t>
            </a:r>
          </a:p>
          <a:p>
            <a:r>
              <a:rPr lang="de-DE" dirty="0"/>
              <a:t>Einstellung des Verfahrens</a:t>
            </a:r>
            <a:endParaRPr lang="de-AT" dirty="0"/>
          </a:p>
          <a:p>
            <a:endParaRPr lang="de-AT" dirty="0"/>
          </a:p>
        </p:txBody>
      </p:sp>
    </p:spTree>
    <p:extLst>
      <p:ext uri="{BB962C8B-B14F-4D97-AF65-F5344CB8AC3E}">
        <p14:creationId xmlns:p14="http://schemas.microsoft.com/office/powerpoint/2010/main" val="26524717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131167"/>
          </a:xfrm>
        </p:spPr>
        <p:txBody>
          <a:bodyPr>
            <a:normAutofit/>
          </a:bodyPr>
          <a:lstStyle/>
          <a:p>
            <a:pPr algn="ctr"/>
            <a:r>
              <a:rPr lang="de-AT" sz="3600" dirty="0"/>
              <a:t>Säumnis der DSB bezüglich der Bescheidausstellung nach Art. 60 DSGVO</a:t>
            </a:r>
          </a:p>
        </p:txBody>
      </p:sp>
      <p:sp>
        <p:nvSpPr>
          <p:cNvPr id="3" name="Inhaltsplatzhalter 2"/>
          <p:cNvSpPr>
            <a:spLocks noGrp="1"/>
          </p:cNvSpPr>
          <p:nvPr>
            <p:ph idx="1"/>
          </p:nvPr>
        </p:nvSpPr>
        <p:spPr>
          <a:xfrm>
            <a:off x="968644" y="1588654"/>
            <a:ext cx="10166888" cy="4588309"/>
          </a:xfrm>
        </p:spPr>
        <p:txBody>
          <a:bodyPr>
            <a:normAutofit lnSpcReduction="10000"/>
          </a:bodyPr>
          <a:lstStyle/>
          <a:p>
            <a:pPr marL="0" indent="0">
              <a:buNone/>
            </a:pPr>
            <a:r>
              <a:rPr lang="de-AT" b="1" dirty="0"/>
              <a:t>W211 2240501-1/4E vom 30.07.2021</a:t>
            </a:r>
          </a:p>
          <a:p>
            <a:r>
              <a:rPr lang="de-AT" dirty="0"/>
              <a:t>Auskunftsverfahren gegen ausländ. Firma, NL Aufsichtsbehörde verfasste eine „draft decision“, schließlich eine „final decision“, der BF habe Auskunft erhalten, es werden keine weiteren Schritte gesetzt, NL Behörde werde das Verfahren schließen</a:t>
            </a:r>
          </a:p>
          <a:p>
            <a:r>
              <a:rPr lang="de-AT" dirty="0"/>
              <a:t>BF erhielt keinen Bescheid der DSB</a:t>
            </a:r>
          </a:p>
          <a:p>
            <a:r>
              <a:rPr lang="de-AT" dirty="0"/>
              <a:t>Säumnisbeschwerde des BF</a:t>
            </a:r>
          </a:p>
          <a:p>
            <a:r>
              <a:rPr lang="de-AT" dirty="0"/>
              <a:t>BVwG: NL Entscheidung stellt im Ergebnis eine Abweisung dar, nach Art. 60 Abs. 8 DSGVO wäre DSB verpflichtet, einen Bescheid zu erlassen, Auftrag gemäß § 28 Abs. 7 VwGVG an DSB, den Bescheid binnen acht Wochen nachzuholen</a:t>
            </a:r>
          </a:p>
        </p:txBody>
      </p:sp>
    </p:spTree>
    <p:extLst>
      <p:ext uri="{BB962C8B-B14F-4D97-AF65-F5344CB8AC3E}">
        <p14:creationId xmlns:p14="http://schemas.microsoft.com/office/powerpoint/2010/main" val="318699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1615353"/>
          </a:xfrm>
        </p:spPr>
        <p:txBody>
          <a:bodyPr>
            <a:normAutofit/>
          </a:bodyPr>
          <a:lstStyle/>
          <a:p>
            <a:pPr algn="ctr"/>
            <a:r>
              <a:rPr lang="de-AT" sz="4000" dirty="0">
                <a:solidFill>
                  <a:srgbClr val="7030A0"/>
                </a:solidFill>
              </a:rPr>
              <a:t>Verfahrensgegenstand</a:t>
            </a:r>
          </a:p>
        </p:txBody>
      </p:sp>
      <p:sp>
        <p:nvSpPr>
          <p:cNvPr id="3" name="Textplatzhalter 2"/>
          <p:cNvSpPr>
            <a:spLocks noGrp="1"/>
          </p:cNvSpPr>
          <p:nvPr>
            <p:ph type="body" idx="1"/>
          </p:nvPr>
        </p:nvSpPr>
        <p:spPr/>
        <p:txBody>
          <a:bodyPr/>
          <a:lstStyle/>
          <a:p>
            <a:endParaRPr lang="de-AT" dirty="0"/>
          </a:p>
        </p:txBody>
      </p:sp>
    </p:spTree>
    <p:extLst>
      <p:ext uri="{BB962C8B-B14F-4D97-AF65-F5344CB8AC3E}">
        <p14:creationId xmlns:p14="http://schemas.microsoft.com/office/powerpoint/2010/main" val="3052954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1902691" y="274637"/>
            <a:ext cx="8654473" cy="972271"/>
          </a:xfrm>
        </p:spPr>
        <p:txBody>
          <a:bodyPr>
            <a:noAutofit/>
          </a:bodyPr>
          <a:lstStyle/>
          <a:p>
            <a:pPr algn="ctr"/>
            <a:r>
              <a:rPr lang="de-AT" altLang="de-DE" sz="3200" dirty="0"/>
              <a:t>Zuständigkeit der DSB Untersuchungs-Ausschuss I</a:t>
            </a:r>
          </a:p>
        </p:txBody>
      </p:sp>
      <p:sp>
        <p:nvSpPr>
          <p:cNvPr id="28675" name="Inhaltsplatzhalter 2"/>
          <p:cNvSpPr>
            <a:spLocks noGrp="1"/>
          </p:cNvSpPr>
          <p:nvPr>
            <p:ph sz="quarter" idx="1"/>
          </p:nvPr>
        </p:nvSpPr>
        <p:spPr>
          <a:xfrm>
            <a:off x="1838036" y="1505527"/>
            <a:ext cx="8580582" cy="4514274"/>
          </a:xfrm>
        </p:spPr>
        <p:txBody>
          <a:bodyPr>
            <a:normAutofit fontScale="85000" lnSpcReduction="20000"/>
          </a:bodyPr>
          <a:lstStyle/>
          <a:p>
            <a:pPr>
              <a:buFont typeface="Wingdings 2" panose="05020102010507070707" pitchFamily="18" charset="2"/>
              <a:buNone/>
            </a:pPr>
            <a:r>
              <a:rPr lang="de-AT" altLang="de-DE" dirty="0"/>
              <a:t>	</a:t>
            </a:r>
            <a:r>
              <a:rPr lang="de-AT" altLang="de-DE" sz="3000" dirty="0"/>
              <a:t>Vorgeschichte: </a:t>
            </a:r>
            <a:r>
              <a:rPr lang="de-AT" altLang="de-DE" sz="3000" b="1" dirty="0"/>
              <a:t>W211 2227144-1/3E vom 23.11.2020 </a:t>
            </a:r>
          </a:p>
          <a:p>
            <a:r>
              <a:rPr lang="de-AT" altLang="de-DE" sz="3000" dirty="0"/>
              <a:t>BF ist Mitglied der Einsatzgruppe für die Bekämpfung der Straßenkriminalität, verdeckter Ermittler</a:t>
            </a:r>
          </a:p>
          <a:p>
            <a:r>
              <a:rPr lang="de-AT" altLang="de-DE" sz="3000" dirty="0"/>
              <a:t>War als Auskunftsperson im BVT-Untersuchungsausschuss geladen</a:t>
            </a:r>
          </a:p>
          <a:p>
            <a:r>
              <a:rPr lang="de-AT" altLang="de-DE" sz="3000" dirty="0"/>
              <a:t>In den Protokollen wurde der </a:t>
            </a:r>
            <a:r>
              <a:rPr lang="de-AT" altLang="de-DE" sz="3000" b="1" dirty="0"/>
              <a:t>Name des BF </a:t>
            </a:r>
            <a:r>
              <a:rPr lang="de-AT" altLang="de-DE" sz="3000" dirty="0"/>
              <a:t>veröffentlicht, von anderen geladenen Auskunftspersonen nur die Anfangsbuchstaben des Namens</a:t>
            </a:r>
          </a:p>
          <a:p>
            <a:r>
              <a:rPr lang="de-AT" altLang="de-DE" sz="3000" dirty="0"/>
              <a:t>Dem Begehren, die Protokolle offline zu nehmen und den Namen zu anonymisieren, wurde nicht entsprochen</a:t>
            </a:r>
          </a:p>
          <a:p>
            <a:pPr>
              <a:buFont typeface="Wingdings 2" panose="05020102010507070707" pitchFamily="18" charset="2"/>
              <a:buNone/>
            </a:pPr>
            <a:r>
              <a:rPr lang="de-AT" altLang="de-DE" sz="3000" dirty="0">
                <a:sym typeface="Wingdings" panose="05000000000000000000" pitchFamily="2" charset="2"/>
              </a:rPr>
              <a:t> Beschwerde an die DSB</a:t>
            </a:r>
            <a:endParaRPr lang="de-AT" altLang="de-DE" sz="3000" dirty="0"/>
          </a:p>
          <a:p>
            <a:r>
              <a:rPr lang="de-AT" altLang="de-DE" sz="3000" dirty="0"/>
              <a:t>DSB wies Beschwerde zurück (keine Kontrolle der DSB [Verwaltungsbehörde] über ein Organ der Gesetzgebung </a:t>
            </a:r>
          </a:p>
        </p:txBody>
      </p:sp>
    </p:spTree>
    <p:extLst>
      <p:ext uri="{BB962C8B-B14F-4D97-AF65-F5344CB8AC3E}">
        <p14:creationId xmlns:p14="http://schemas.microsoft.com/office/powerpoint/2010/main" val="21798098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a:t> Verfahrensgegenstand in amtswegigen Verfahren – Rsp des VwGH I</a:t>
            </a:r>
          </a:p>
        </p:txBody>
      </p:sp>
      <p:sp>
        <p:nvSpPr>
          <p:cNvPr id="3" name="Inhaltsplatzhalter 2"/>
          <p:cNvSpPr>
            <a:spLocks noGrp="1"/>
          </p:cNvSpPr>
          <p:nvPr>
            <p:ph idx="1"/>
          </p:nvPr>
        </p:nvSpPr>
        <p:spPr>
          <a:xfrm>
            <a:off x="838200" y="1764145"/>
            <a:ext cx="10515600" cy="4412818"/>
          </a:xfrm>
        </p:spPr>
        <p:txBody>
          <a:bodyPr>
            <a:noAutofit/>
          </a:bodyPr>
          <a:lstStyle/>
          <a:p>
            <a:r>
              <a:rPr lang="de-AT" sz="2400" dirty="0"/>
              <a:t> Ra 2019/04/0055-7 vom 12. November 2021 </a:t>
            </a:r>
          </a:p>
          <a:p>
            <a:r>
              <a:rPr lang="de-AT" sz="2400" dirty="0"/>
              <a:t> Ro 2021/04/0033-8 vom 8. Februar 2022 </a:t>
            </a:r>
          </a:p>
          <a:p>
            <a:r>
              <a:rPr lang="de-AT" sz="2400" dirty="0"/>
              <a:t>Ersatzlose Behebungen des BVwG (wegen Überschreitung des Verfahrensgegenstandes) tw. aufgehoben.</a:t>
            </a:r>
          </a:p>
          <a:p>
            <a:r>
              <a:rPr lang="de-AT" sz="2400" dirty="0"/>
              <a:t>DSB hatte festgestellt, dass das amtswegige Prüfverfahren zurecht erfolgte und die Einwilligungserklärung nicht freiwillig erfolgte (Spruchteil 1); In einem Fall wurde dem Unternehmen aufgetragen, den rechtmäßigen Zustand nach der DSGVO herzustellen, im anderen Fall die Verarbeitung untersagt (jeweils Spruchteil 2) </a:t>
            </a:r>
          </a:p>
          <a:p>
            <a:r>
              <a:rPr lang="de-AT" sz="2400" dirty="0"/>
              <a:t>In beiden Fällen überprüfte die DSB nicht das Vorliegen anderer Rechtfertigungsgründe nach der DSGVO</a:t>
            </a:r>
          </a:p>
        </p:txBody>
      </p:sp>
    </p:spTree>
    <p:extLst>
      <p:ext uri="{BB962C8B-B14F-4D97-AF65-F5344CB8AC3E}">
        <p14:creationId xmlns:p14="http://schemas.microsoft.com/office/powerpoint/2010/main" val="37630327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a:t> Verfahrensgegenstand in amtswegigen Verfahren – Rsp des VwGH II</a:t>
            </a:r>
          </a:p>
        </p:txBody>
      </p:sp>
      <p:sp>
        <p:nvSpPr>
          <p:cNvPr id="3" name="Inhaltsplatzhalter 2"/>
          <p:cNvSpPr>
            <a:spLocks noGrp="1"/>
          </p:cNvSpPr>
          <p:nvPr>
            <p:ph idx="1"/>
          </p:nvPr>
        </p:nvSpPr>
        <p:spPr/>
        <p:txBody>
          <a:bodyPr>
            <a:normAutofit/>
          </a:bodyPr>
          <a:lstStyle/>
          <a:p>
            <a:r>
              <a:rPr lang="de-AT" dirty="0"/>
              <a:t>VwGH:</a:t>
            </a:r>
          </a:p>
          <a:p>
            <a:r>
              <a:rPr lang="de-AT" dirty="0"/>
              <a:t>Behebung des Spruchpunkt 1 war gerechtfertigt </a:t>
            </a:r>
          </a:p>
          <a:p>
            <a:r>
              <a:rPr lang="de-AT" dirty="0"/>
              <a:t>Die DSB übte fallgegenständlich die eine durch Art. 58 Abs. 2 (lit. d bzw. lit. f) DSGVO eingeräumte Abhilfebefugnis aus, dies setzt voraus, dass die DSB einen Verstoß gegen die DSGVO festgestellt hat </a:t>
            </a:r>
          </a:p>
          <a:p>
            <a:r>
              <a:rPr lang="de-AT" dirty="0"/>
              <a:t>BVwG hat nunmehr (auch) in alle Richtungen zu ermitteln</a:t>
            </a:r>
          </a:p>
          <a:p>
            <a:endParaRPr lang="de-AT" dirty="0"/>
          </a:p>
        </p:txBody>
      </p:sp>
    </p:spTree>
    <p:extLst>
      <p:ext uri="{BB962C8B-B14F-4D97-AF65-F5344CB8AC3E}">
        <p14:creationId xmlns:p14="http://schemas.microsoft.com/office/powerpoint/2010/main" val="36356390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a:xfrm>
            <a:off x="2279650" y="2420938"/>
            <a:ext cx="7772400" cy="1143000"/>
          </a:xfrm>
        </p:spPr>
        <p:txBody>
          <a:bodyPr/>
          <a:lstStyle/>
          <a:p>
            <a:pPr algn="ctr"/>
            <a:r>
              <a:rPr lang="de-AT" altLang="de-DE" b="1" dirty="0">
                <a:solidFill>
                  <a:srgbClr val="7030A0"/>
                </a:solidFill>
              </a:rPr>
              <a:t>Verwaltungsstrafverfahren</a:t>
            </a:r>
          </a:p>
        </p:txBody>
      </p:sp>
      <p:sp>
        <p:nvSpPr>
          <p:cNvPr id="8195" name="Inhaltsplatzhalter 2"/>
          <p:cNvSpPr>
            <a:spLocks noGrp="1"/>
          </p:cNvSpPr>
          <p:nvPr>
            <p:ph sz="quarter" idx="1"/>
          </p:nvPr>
        </p:nvSpPr>
        <p:spPr>
          <a:xfrm>
            <a:off x="2208213" y="549276"/>
            <a:ext cx="7772400" cy="5326063"/>
          </a:xfrm>
        </p:spPr>
        <p:txBody>
          <a:bodyPr/>
          <a:lstStyle/>
          <a:p>
            <a:pPr algn="ctr">
              <a:buFont typeface="Wingdings 2" panose="05020102010507070707" pitchFamily="18" charset="2"/>
              <a:buNone/>
            </a:pPr>
            <a:endParaRPr lang="de-DE" altLang="de-DE" sz="3600" b="1" dirty="0">
              <a:solidFill>
                <a:srgbClr val="7030A0"/>
              </a:solidFill>
            </a:endParaRPr>
          </a:p>
          <a:p>
            <a:pPr algn="ctr">
              <a:buFont typeface="Wingdings 2" panose="05020102010507070707" pitchFamily="18" charset="2"/>
              <a:buNone/>
            </a:pPr>
            <a:endParaRPr lang="de-DE" altLang="de-DE" sz="3600" b="1" dirty="0">
              <a:solidFill>
                <a:srgbClr val="7030A0"/>
              </a:solidFill>
            </a:endParaRPr>
          </a:p>
          <a:p>
            <a:pPr algn="ctr">
              <a:buFont typeface="Wingdings 2" panose="05020102010507070707" pitchFamily="18" charset="2"/>
              <a:buNone/>
            </a:pPr>
            <a:endParaRPr lang="de-DE" altLang="de-DE" sz="3600" b="1" dirty="0">
              <a:solidFill>
                <a:srgbClr val="7030A0"/>
              </a:solidFill>
            </a:endParaRPr>
          </a:p>
          <a:p>
            <a:pPr algn="ctr">
              <a:buFont typeface="Wingdings 2" panose="05020102010507070707" pitchFamily="18" charset="2"/>
              <a:buNone/>
            </a:pPr>
            <a:endParaRPr lang="de-DE" altLang="de-DE" sz="3600" b="1" dirty="0">
              <a:solidFill>
                <a:srgbClr val="7030A0"/>
              </a:solidFill>
            </a:endParaRPr>
          </a:p>
          <a:p>
            <a:pPr algn="ctr">
              <a:buFont typeface="Wingdings 2" panose="05020102010507070707" pitchFamily="18" charset="2"/>
              <a:buNone/>
            </a:pPr>
            <a:endParaRPr lang="de-DE" altLang="de-DE" sz="3600" b="1" dirty="0">
              <a:solidFill>
                <a:srgbClr val="7030A0"/>
              </a:solidFill>
            </a:endParaRPr>
          </a:p>
          <a:p>
            <a:pPr algn="ctr">
              <a:buFont typeface="Wingdings 2" panose="05020102010507070707" pitchFamily="18" charset="2"/>
              <a:buNone/>
            </a:pPr>
            <a:endParaRPr lang="de-DE" altLang="de-DE" sz="3600" b="1" dirty="0">
              <a:solidFill>
                <a:srgbClr val="7030A0"/>
              </a:solidFill>
            </a:endParaRPr>
          </a:p>
        </p:txBody>
      </p:sp>
    </p:spTree>
    <p:extLst>
      <p:ext uri="{BB962C8B-B14F-4D97-AF65-F5344CB8AC3E}">
        <p14:creationId xmlns:p14="http://schemas.microsoft.com/office/powerpoint/2010/main" val="39474297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a:xfrm>
            <a:off x="2208214" y="274639"/>
            <a:ext cx="8002587" cy="777875"/>
          </a:xfrm>
        </p:spPr>
        <p:txBody>
          <a:bodyPr>
            <a:normAutofit/>
          </a:bodyPr>
          <a:lstStyle/>
          <a:p>
            <a:pPr algn="ctr"/>
            <a:r>
              <a:rPr lang="de-AT" altLang="de-DE" sz="3200" dirty="0"/>
              <a:t>Strafbarkeit juristischer Personen (VwGH) I</a:t>
            </a:r>
          </a:p>
        </p:txBody>
      </p:sp>
      <p:sp>
        <p:nvSpPr>
          <p:cNvPr id="9219" name="Inhaltsplatzhalter 2"/>
          <p:cNvSpPr>
            <a:spLocks noGrp="1"/>
          </p:cNvSpPr>
          <p:nvPr>
            <p:ph sz="quarter" idx="1"/>
          </p:nvPr>
        </p:nvSpPr>
        <p:spPr>
          <a:xfrm>
            <a:off x="1487055" y="1268414"/>
            <a:ext cx="10039927" cy="4751387"/>
          </a:xfrm>
        </p:spPr>
        <p:txBody>
          <a:bodyPr>
            <a:noAutofit/>
          </a:bodyPr>
          <a:lstStyle/>
          <a:p>
            <a:pPr>
              <a:buFont typeface="Wingdings 2" panose="05020102010507070707" pitchFamily="18" charset="2"/>
              <a:buNone/>
            </a:pPr>
            <a:r>
              <a:rPr lang="de-DE" altLang="de-DE" sz="2400" dirty="0"/>
              <a:t>Vorgeschichte: </a:t>
            </a:r>
            <a:r>
              <a:rPr lang="de-DE" altLang="de-DE" sz="2400" b="1" dirty="0"/>
              <a:t>W211 2208885-1/19E vom 19.8.2019</a:t>
            </a:r>
          </a:p>
          <a:p>
            <a:r>
              <a:rPr lang="de-AT" altLang="de-DE" sz="2400" b="1" dirty="0"/>
              <a:t>Behebung</a:t>
            </a:r>
            <a:r>
              <a:rPr lang="de-AT" altLang="de-DE" sz="2400" dirty="0"/>
              <a:t> des Bescheides und </a:t>
            </a:r>
            <a:r>
              <a:rPr lang="de-AT" altLang="de-DE" sz="2400" b="1" dirty="0"/>
              <a:t>Einstellung</a:t>
            </a:r>
            <a:r>
              <a:rPr lang="de-AT" altLang="de-DE" sz="2400" dirty="0"/>
              <a:t> des Verfahrens. Die DSB hat nicht festgestellt, das Verhalten welcher natürlichen Person der BF zugerechnet und als Sachverhaltselement und Grundlage für die Bestrafung herangezogen wurde.</a:t>
            </a:r>
          </a:p>
          <a:p>
            <a:r>
              <a:rPr lang="de-AT" altLang="de-DE" sz="2400" dirty="0"/>
              <a:t>Begründung: </a:t>
            </a:r>
            <a:r>
              <a:rPr lang="de-AT" altLang="de-DE" sz="2400" b="1" dirty="0"/>
              <a:t>Übertragbarkeit von VwGH Ro 2018/02/0023</a:t>
            </a:r>
            <a:r>
              <a:rPr lang="de-AT" altLang="de-DE" sz="2400" dirty="0"/>
              <a:t> auf den gegenständlichen Fall – DSB anderer Ansicht (wettbewerbsrechtliche Rechtsprechung des EuGH sei heranzuziehen) – aber: Verfahren nach Art. 83 DSGVO unterliegen den Verfahrensgarantien (auch) nach dem Recht der MS</a:t>
            </a:r>
          </a:p>
          <a:p>
            <a:r>
              <a:rPr lang="de-AT" altLang="de-DE" sz="2400" dirty="0"/>
              <a:t>Keine Sanierbarkeit durch das BVwG: Begrenzung der Sache im Beschwerdeverfahren – geht über Präzisierung hinaus</a:t>
            </a:r>
          </a:p>
          <a:p>
            <a:r>
              <a:rPr lang="de-AT" altLang="de-DE" sz="2400" dirty="0"/>
              <a:t>Ordentliche Revision zugelassen</a:t>
            </a:r>
          </a:p>
          <a:p>
            <a:r>
              <a:rPr lang="de-AT" altLang="de-DE" sz="2400" dirty="0"/>
              <a:t>O. Amtsrevision erhoben</a:t>
            </a:r>
            <a:endParaRPr lang="de-DE" altLang="de-DE" sz="2400" dirty="0"/>
          </a:p>
        </p:txBody>
      </p:sp>
    </p:spTree>
    <p:extLst>
      <p:ext uri="{BB962C8B-B14F-4D97-AF65-F5344CB8AC3E}">
        <p14:creationId xmlns:p14="http://schemas.microsoft.com/office/powerpoint/2010/main" val="4714111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1948873" y="274639"/>
            <a:ext cx="8261927" cy="1092343"/>
          </a:xfrm>
        </p:spPr>
        <p:txBody>
          <a:bodyPr/>
          <a:lstStyle/>
          <a:p>
            <a:pPr algn="ctr"/>
            <a:r>
              <a:rPr lang="de-AT" altLang="de-DE" sz="3200" dirty="0"/>
              <a:t>Strafbarkeit juristischer Personen (VwGH) II</a:t>
            </a:r>
          </a:p>
        </p:txBody>
      </p:sp>
      <p:sp>
        <p:nvSpPr>
          <p:cNvPr id="10243" name="Inhaltsplatzhalter 2"/>
          <p:cNvSpPr>
            <a:spLocks noGrp="1"/>
          </p:cNvSpPr>
          <p:nvPr>
            <p:ph sz="quarter" idx="1"/>
          </p:nvPr>
        </p:nvSpPr>
        <p:spPr>
          <a:xfrm>
            <a:off x="1413165" y="1542472"/>
            <a:ext cx="9393380" cy="4562763"/>
          </a:xfrm>
        </p:spPr>
        <p:txBody>
          <a:bodyPr>
            <a:normAutofit/>
          </a:bodyPr>
          <a:lstStyle/>
          <a:p>
            <a:pPr>
              <a:buFont typeface="Wingdings 2" panose="05020102010507070707" pitchFamily="18" charset="2"/>
              <a:buNone/>
            </a:pPr>
            <a:r>
              <a:rPr lang="de-AT" altLang="de-DE" dirty="0"/>
              <a:t>	</a:t>
            </a:r>
            <a:r>
              <a:rPr lang="de-AT" altLang="de-DE" sz="2600" b="1" dirty="0"/>
              <a:t>VwGH vom 12.05.2020, Ro 2019/04/0229</a:t>
            </a:r>
            <a:r>
              <a:rPr lang="de-AT" altLang="de-DE" sz="2600" dirty="0"/>
              <a:t>: Revision als unbegründet abgewiesen</a:t>
            </a:r>
          </a:p>
          <a:p>
            <a:pPr>
              <a:buFont typeface="Wingdings 2" panose="05020102010507070707" pitchFamily="18" charset="2"/>
              <a:buNone/>
            </a:pPr>
            <a:r>
              <a:rPr lang="de-AT" altLang="de-DE" sz="2600" dirty="0"/>
              <a:t>	Maßgeblichkeit der Rechtsprechung des VwGH zu § 99d BWG v. 29.03.2019, Ro 2018/02/0023</a:t>
            </a:r>
          </a:p>
          <a:p>
            <a:pPr>
              <a:buFont typeface="Wingdings 2" panose="05020102010507070707" pitchFamily="18" charset="2"/>
              <a:buNone/>
            </a:pPr>
            <a:r>
              <a:rPr lang="de-AT" altLang="de-DE" sz="2600" i="1" dirty="0"/>
              <a:t>	…für die Wirksamkeit der gegen die juristische Person gerichteten Verfolgungshandlung ist die genaue Umschreibung der Tathandlung der natürlichen Person vonnöten.</a:t>
            </a:r>
          </a:p>
          <a:p>
            <a:pPr>
              <a:buFont typeface="Wingdings 2" panose="05020102010507070707" pitchFamily="18" charset="2"/>
              <a:buNone/>
            </a:pPr>
            <a:r>
              <a:rPr lang="de-AT" altLang="de-DE" sz="2600" i="1" dirty="0"/>
              <a:t>	</a:t>
            </a:r>
            <a:r>
              <a:rPr lang="de-AT" altLang="de-DE" sz="2600" dirty="0"/>
              <a:t>Es findet sich in der DSGVO und im DSG kein besonderes Verfahrensrecht für das Verwaltungsstrafverfahren gegen juristische Personen.</a:t>
            </a:r>
          </a:p>
          <a:p>
            <a:pPr>
              <a:buFont typeface="Wingdings 2" panose="05020102010507070707" pitchFamily="18" charset="2"/>
              <a:buNone/>
            </a:pPr>
            <a:r>
              <a:rPr lang="de-AT" altLang="de-DE" sz="2600" dirty="0"/>
              <a:t>	</a:t>
            </a:r>
          </a:p>
        </p:txBody>
      </p:sp>
    </p:spTree>
    <p:extLst>
      <p:ext uri="{BB962C8B-B14F-4D97-AF65-F5344CB8AC3E}">
        <p14:creationId xmlns:p14="http://schemas.microsoft.com/office/powerpoint/2010/main" val="5410849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a:xfrm>
            <a:off x="1919288" y="274638"/>
            <a:ext cx="8291512" cy="1143000"/>
          </a:xfrm>
        </p:spPr>
        <p:txBody>
          <a:bodyPr/>
          <a:lstStyle/>
          <a:p>
            <a:pPr algn="ctr"/>
            <a:r>
              <a:rPr lang="de-AT" altLang="de-DE" sz="3200" dirty="0"/>
              <a:t>Strafbarkeit juristischer Personen (VwGH) III</a:t>
            </a:r>
          </a:p>
        </p:txBody>
      </p:sp>
      <p:sp>
        <p:nvSpPr>
          <p:cNvPr id="11267" name="Inhaltsplatzhalter 2"/>
          <p:cNvSpPr>
            <a:spLocks noGrp="1"/>
          </p:cNvSpPr>
          <p:nvPr>
            <p:ph sz="quarter" idx="1"/>
          </p:nvPr>
        </p:nvSpPr>
        <p:spPr>
          <a:xfrm>
            <a:off x="1302327" y="2189018"/>
            <a:ext cx="9374909" cy="3830783"/>
          </a:xfrm>
        </p:spPr>
        <p:txBody>
          <a:bodyPr/>
          <a:lstStyle/>
          <a:p>
            <a:r>
              <a:rPr lang="de-AT" altLang="de-DE" dirty="0"/>
              <a:t>§ 30 DSG ist § 99d BWG nachgebildet, Rsp des VwGH anwendbar </a:t>
            </a:r>
          </a:p>
          <a:p>
            <a:r>
              <a:rPr lang="de-AT" altLang="de-DE" dirty="0"/>
              <a:t>Wettbewerbsrecht nicht anwendbar, im Gegensatz zu den dort zu verhängenden Geldbußen handelt es sich im Bereich der DSGVO um </a:t>
            </a:r>
            <a:r>
              <a:rPr lang="de-AT" altLang="de-DE" b="1" dirty="0"/>
              <a:t>strafrechtliche Sanktionen</a:t>
            </a:r>
            <a:r>
              <a:rPr lang="de-AT" altLang="de-DE" dirty="0"/>
              <a:t>, nicht vergleichbar, daher kann Rsp dazu nicht herangezogen werden</a:t>
            </a:r>
          </a:p>
        </p:txBody>
      </p:sp>
    </p:spTree>
    <p:extLst>
      <p:ext uri="{BB962C8B-B14F-4D97-AF65-F5344CB8AC3E}">
        <p14:creationId xmlns:p14="http://schemas.microsoft.com/office/powerpoint/2010/main" val="3478192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2438400" y="274639"/>
            <a:ext cx="7772400" cy="993775"/>
          </a:xfrm>
        </p:spPr>
        <p:txBody>
          <a:bodyPr>
            <a:normAutofit/>
          </a:bodyPr>
          <a:lstStyle/>
          <a:p>
            <a:pPr algn="ctr"/>
            <a:r>
              <a:rPr lang="de-AT" altLang="de-DE" sz="3600" dirty="0"/>
              <a:t>(Partei-)Affinitäten I</a:t>
            </a:r>
          </a:p>
        </p:txBody>
      </p:sp>
      <p:sp>
        <p:nvSpPr>
          <p:cNvPr id="12291" name="Inhaltsplatzhalter 2"/>
          <p:cNvSpPr>
            <a:spLocks noGrp="1"/>
          </p:cNvSpPr>
          <p:nvPr>
            <p:ph sz="quarter" idx="1"/>
          </p:nvPr>
        </p:nvSpPr>
        <p:spPr>
          <a:xfrm>
            <a:off x="1810326" y="1540043"/>
            <a:ext cx="8691419" cy="4297340"/>
          </a:xfrm>
        </p:spPr>
        <p:txBody>
          <a:bodyPr>
            <a:normAutofit fontScale="92500" lnSpcReduction="10000"/>
          </a:bodyPr>
          <a:lstStyle/>
          <a:p>
            <a:pPr marL="0" indent="0">
              <a:buNone/>
            </a:pPr>
            <a:r>
              <a:rPr lang="de-DE" altLang="de-DE" dirty="0"/>
              <a:t>Vorgeschichte: W258 2227269-1/14E vom 26.11.2020</a:t>
            </a:r>
          </a:p>
          <a:p>
            <a:r>
              <a:rPr lang="de-DE" altLang="de-DE" dirty="0"/>
              <a:t>Straferkenntnis der </a:t>
            </a:r>
            <a:r>
              <a:rPr lang="de-DE" altLang="de-DE" b="1" dirty="0"/>
              <a:t>DSB, </a:t>
            </a:r>
            <a:r>
              <a:rPr lang="de-DE" altLang="de-DE" dirty="0"/>
              <a:t>stellte zahlreiche Datenschutzverstöße fest, Strafe von 18.000.000,00 verhängt</a:t>
            </a:r>
          </a:p>
          <a:p>
            <a:pPr>
              <a:buFont typeface="Wingdings" panose="05000000000000000000" pitchFamily="2" charset="2"/>
              <a:buChar char="à"/>
            </a:pPr>
            <a:r>
              <a:rPr lang="de-DE" altLang="de-DE" dirty="0">
                <a:sym typeface="Wingdings" panose="05000000000000000000" pitchFamily="2" charset="2"/>
              </a:rPr>
              <a:t> Beschwerde an BVwG</a:t>
            </a:r>
          </a:p>
          <a:p>
            <a:r>
              <a:rPr lang="de-DE" altLang="de-DE" b="1" dirty="0">
                <a:sym typeface="Wingdings" panose="05000000000000000000" pitchFamily="2" charset="2"/>
              </a:rPr>
              <a:t>BVwG:</a:t>
            </a:r>
            <a:r>
              <a:rPr lang="de-DE" altLang="de-DE" dirty="0">
                <a:sym typeface="Wingdings" panose="05000000000000000000" pitchFamily="2" charset="2"/>
              </a:rPr>
              <a:t> Ersatzlose Behebung des Bescheides und Einstellung des Verfahrens, DSB </a:t>
            </a:r>
            <a:r>
              <a:rPr lang="de-DE" altLang="de-DE" b="1" dirty="0">
                <a:sym typeface="Wingdings" panose="05000000000000000000" pitchFamily="2" charset="2"/>
              </a:rPr>
              <a:t>hat keine natürliche Person benannt</a:t>
            </a:r>
            <a:r>
              <a:rPr lang="de-DE" altLang="de-DE" dirty="0">
                <a:sym typeface="Wingdings" panose="05000000000000000000" pitchFamily="2" charset="2"/>
              </a:rPr>
              <a:t>, deren Verhalten der BF zugerechnet werden kann</a:t>
            </a:r>
          </a:p>
          <a:p>
            <a:r>
              <a:rPr lang="de-DE" altLang="de-DE" dirty="0">
                <a:sym typeface="Wingdings" panose="05000000000000000000" pitchFamily="2" charset="2"/>
              </a:rPr>
              <a:t>Bezugnahme auf § 44a VStG – genaue Umschreibung des Täters und der Tatumstände notwendig, Strafbarkeit einer juristischen Person ist Folge des Handelns einer natürlichen Person</a:t>
            </a:r>
            <a:endParaRPr lang="de-DE" altLang="de-DE" dirty="0"/>
          </a:p>
        </p:txBody>
      </p:sp>
    </p:spTree>
    <p:extLst>
      <p:ext uri="{BB962C8B-B14F-4D97-AF65-F5344CB8AC3E}">
        <p14:creationId xmlns:p14="http://schemas.microsoft.com/office/powerpoint/2010/main" val="42449416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2382982" y="274639"/>
            <a:ext cx="7827818" cy="922337"/>
          </a:xfrm>
        </p:spPr>
        <p:txBody>
          <a:bodyPr/>
          <a:lstStyle/>
          <a:p>
            <a:pPr algn="ctr"/>
            <a:r>
              <a:rPr lang="de-AT" altLang="de-DE" sz="3600" dirty="0"/>
              <a:t>(Partei-)Affinitäten II</a:t>
            </a:r>
          </a:p>
        </p:txBody>
      </p:sp>
      <p:sp>
        <p:nvSpPr>
          <p:cNvPr id="13315" name="Inhaltsplatzhalter 2"/>
          <p:cNvSpPr>
            <a:spLocks noGrp="1"/>
          </p:cNvSpPr>
          <p:nvPr>
            <p:ph sz="quarter" idx="1"/>
          </p:nvPr>
        </p:nvSpPr>
        <p:spPr>
          <a:xfrm>
            <a:off x="1750760" y="1271011"/>
            <a:ext cx="8871058" cy="4462462"/>
          </a:xfrm>
        </p:spPr>
        <p:txBody>
          <a:bodyPr>
            <a:noAutofit/>
          </a:bodyPr>
          <a:lstStyle/>
          <a:p>
            <a:r>
              <a:rPr lang="de-AT" altLang="de-DE" dirty="0"/>
              <a:t>Auch eine Nichtanwendung des § 30 DSG würde für den konkreten Fall nicht helfen, da es nach der gemäß Art. 83 Abs. 8 DSGVO europarechtlich </a:t>
            </a:r>
            <a:r>
              <a:rPr lang="de-AT" altLang="de-DE" b="1" dirty="0"/>
              <a:t>zulässigen nationalen Verfahrensvorschrift des § 44a VStG erforderlich ist</a:t>
            </a:r>
            <a:r>
              <a:rPr lang="de-AT" altLang="de-DE" dirty="0"/>
              <a:t>, die für die juristische Person </a:t>
            </a:r>
            <a:r>
              <a:rPr lang="de-AT" altLang="de-DE" b="1" dirty="0"/>
              <a:t>handelnden Personen konkret zu benennen.  </a:t>
            </a:r>
          </a:p>
          <a:p>
            <a:r>
              <a:rPr lang="de-AT" altLang="de-DE" dirty="0"/>
              <a:t>Etwaige unterschiedliche Voraussetzungen für die Verhängung von Geldbußen über juristische Personen in den MS sind der europarechtlichen Zulässigkeit </a:t>
            </a:r>
            <a:r>
              <a:rPr lang="de-AT" altLang="de-DE" b="1" dirty="0"/>
              <a:t>unterschiedlicher Verfahrensrechte </a:t>
            </a:r>
            <a:r>
              <a:rPr lang="de-AT" altLang="de-DE" dirty="0"/>
              <a:t>geschuldet. Daher ist keine Klärung durch EuGH notwendig.</a:t>
            </a:r>
          </a:p>
          <a:p>
            <a:r>
              <a:rPr lang="de-AT" altLang="de-DE" dirty="0"/>
              <a:t>O. Revision zugelassen </a:t>
            </a:r>
            <a:r>
              <a:rPr lang="de-AT" altLang="de-DE" dirty="0">
                <a:sym typeface="Wingdings" panose="05000000000000000000" pitchFamily="2" charset="2"/>
              </a:rPr>
              <a:t> Rev. an VwGH  Aussetzung</a:t>
            </a:r>
            <a:endParaRPr lang="de-AT" altLang="de-DE" dirty="0"/>
          </a:p>
        </p:txBody>
      </p:sp>
    </p:spTree>
    <p:extLst>
      <p:ext uri="{BB962C8B-B14F-4D97-AF65-F5344CB8AC3E}">
        <p14:creationId xmlns:p14="http://schemas.microsoft.com/office/powerpoint/2010/main" val="4544726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AT" sz="3600" dirty="0"/>
              <a:t>Ra 2020/04/0187-11 vom 24.02.2022</a:t>
            </a:r>
            <a:br>
              <a:rPr lang="de-AT" sz="3600" dirty="0"/>
            </a:br>
            <a:r>
              <a:rPr lang="de-AT" sz="3600" dirty="0"/>
              <a:t>Aussetzung durch den VwGH</a:t>
            </a:r>
          </a:p>
        </p:txBody>
      </p:sp>
      <p:sp>
        <p:nvSpPr>
          <p:cNvPr id="3" name="Inhaltsplatzhalter 2"/>
          <p:cNvSpPr>
            <a:spLocks noGrp="1"/>
          </p:cNvSpPr>
          <p:nvPr>
            <p:ph idx="1"/>
          </p:nvPr>
        </p:nvSpPr>
        <p:spPr>
          <a:xfrm>
            <a:off x="986588" y="2775283"/>
            <a:ext cx="10367211" cy="3401679"/>
          </a:xfrm>
        </p:spPr>
        <p:txBody>
          <a:bodyPr>
            <a:noAutofit/>
          </a:bodyPr>
          <a:lstStyle/>
          <a:p>
            <a:pPr marL="0" indent="0">
              <a:buNone/>
            </a:pPr>
            <a:r>
              <a:rPr lang="de-AT" sz="2400" dirty="0"/>
              <a:t>Das Revisionsverfahren wird bis zur Vorabentscheidung durch den Gerichtshof der Europäischen Union in der Rechtssache C-807/21 über das Ersuchen des Kammergerichts Berlin ausgesetzt.</a:t>
            </a:r>
          </a:p>
          <a:p>
            <a:pPr marL="0" indent="0">
              <a:buNone/>
            </a:pPr>
            <a:endParaRPr lang="de-AT" sz="2400" dirty="0"/>
          </a:p>
        </p:txBody>
      </p:sp>
    </p:spTree>
    <p:extLst>
      <p:ext uri="{BB962C8B-B14F-4D97-AF65-F5344CB8AC3E}">
        <p14:creationId xmlns:p14="http://schemas.microsoft.com/office/powerpoint/2010/main" val="21724883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AT" sz="3600" dirty="0"/>
              <a:t>Ra 2020/04/0187-11 vom 24.02.2022</a:t>
            </a:r>
            <a:br>
              <a:rPr lang="de-AT" sz="3600" dirty="0"/>
            </a:br>
            <a:r>
              <a:rPr lang="de-AT" sz="3600" dirty="0"/>
              <a:t>Aussetzung durch den VwGH II</a:t>
            </a:r>
          </a:p>
        </p:txBody>
      </p:sp>
      <p:sp>
        <p:nvSpPr>
          <p:cNvPr id="3" name="Inhaltsplatzhalter 2"/>
          <p:cNvSpPr>
            <a:spLocks noGrp="1"/>
          </p:cNvSpPr>
          <p:nvPr>
            <p:ph idx="1"/>
          </p:nvPr>
        </p:nvSpPr>
        <p:spPr>
          <a:xfrm>
            <a:off x="976746" y="1690688"/>
            <a:ext cx="10515600" cy="4351338"/>
          </a:xfrm>
        </p:spPr>
        <p:txBody>
          <a:bodyPr>
            <a:noAutofit/>
          </a:bodyPr>
          <a:lstStyle/>
          <a:p>
            <a:pPr marL="0" indent="0" algn="just">
              <a:buNone/>
            </a:pPr>
            <a:r>
              <a:rPr lang="de-AT" sz="2400" dirty="0"/>
              <a:t>Mit dem erwähnten Beschluss vom 6. Dezember 2021 richtete das </a:t>
            </a:r>
            <a:r>
              <a:rPr lang="de-AT" sz="2400" b="1" dirty="0"/>
              <a:t>Kammergericht Berlin </a:t>
            </a:r>
            <a:r>
              <a:rPr lang="de-AT" sz="2400" dirty="0"/>
              <a:t>folgende Fragen an den EuGH zur Vorabentscheidung (vereinfacht):</a:t>
            </a:r>
          </a:p>
          <a:p>
            <a:pPr marL="0" indent="0" algn="just">
              <a:buNone/>
            </a:pPr>
            <a:r>
              <a:rPr lang="de-AT" sz="2400" dirty="0"/>
              <a:t>"l. Ist Art. 83 Abs. 4 bis 6 DSGVO dahin auszulegen, dass </a:t>
            </a:r>
            <a:r>
              <a:rPr lang="de-AT" sz="2400" b="1" dirty="0"/>
              <a:t>ein Bußgeldverfahren unmittelbar gegen ein Unternehmen geführt werden kann und die Bebußung nicht der Feststellung einer durch eine natürliche und identifizierte Person, gegebenenfalls volldeliktisch, begangenen Ordnungswidrigkeit bedarf</a:t>
            </a:r>
            <a:r>
              <a:rPr lang="de-AT" sz="2400" dirty="0"/>
              <a:t>? </a:t>
            </a:r>
          </a:p>
          <a:p>
            <a:pPr marL="0" indent="0" algn="just">
              <a:buNone/>
            </a:pPr>
            <a:r>
              <a:rPr lang="de-AT" sz="2400" dirty="0"/>
              <a:t>2. Wenn die Frage zu l. bejaht werden sollte: Ist Art. 83 Abs. 4 bis 6 DSGVO dahin auszulegen, dass das Unternehmen den </a:t>
            </a:r>
            <a:r>
              <a:rPr lang="de-AT" sz="2400" b="1" dirty="0"/>
              <a:t>durch einen Mitarbeiter vermittelten Verstoß schuldhaft begangen haben muss </a:t>
            </a:r>
            <a:r>
              <a:rPr lang="de-AT" sz="2400" dirty="0"/>
              <a:t>oder reicht für eine Bebußung des Unternehmens im Grundsatz </a:t>
            </a:r>
            <a:r>
              <a:rPr lang="de-AT" sz="2400" b="1" dirty="0"/>
              <a:t>bereits ein ihm zuzuordnender objektiver Pflichtenverstoß </a:t>
            </a:r>
            <a:r>
              <a:rPr lang="de-AT" sz="2400" dirty="0"/>
              <a:t>aus (,strict liability')?"</a:t>
            </a:r>
          </a:p>
          <a:p>
            <a:endParaRPr lang="de-AT" sz="2400" dirty="0"/>
          </a:p>
        </p:txBody>
      </p:sp>
    </p:spTree>
    <p:extLst>
      <p:ext uri="{BB962C8B-B14F-4D97-AF65-F5344CB8AC3E}">
        <p14:creationId xmlns:p14="http://schemas.microsoft.com/office/powerpoint/2010/main" val="1607776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2096656" y="246929"/>
            <a:ext cx="8442036" cy="1009216"/>
          </a:xfrm>
        </p:spPr>
        <p:txBody>
          <a:bodyPr>
            <a:noAutofit/>
          </a:bodyPr>
          <a:lstStyle/>
          <a:p>
            <a:r>
              <a:rPr lang="de-AT" altLang="de-DE" sz="3200" dirty="0"/>
              <a:t>Zuständigkeit der DSB Untersuchungs-Ausschuss II</a:t>
            </a:r>
          </a:p>
        </p:txBody>
      </p:sp>
      <p:sp>
        <p:nvSpPr>
          <p:cNvPr id="29699" name="Inhaltsplatzhalter 2"/>
          <p:cNvSpPr>
            <a:spLocks noGrp="1"/>
          </p:cNvSpPr>
          <p:nvPr>
            <p:ph sz="quarter" idx="1"/>
          </p:nvPr>
        </p:nvSpPr>
        <p:spPr>
          <a:xfrm>
            <a:off x="1921790" y="1477818"/>
            <a:ext cx="8710047" cy="4541983"/>
          </a:xfrm>
        </p:spPr>
        <p:txBody>
          <a:bodyPr>
            <a:normAutofit fontScale="92500"/>
          </a:bodyPr>
          <a:lstStyle/>
          <a:p>
            <a:pPr>
              <a:buFont typeface="Wingdings" panose="05000000000000000000" pitchFamily="2" charset="2"/>
              <a:buChar char="à"/>
            </a:pPr>
            <a:r>
              <a:rPr lang="de-AT" altLang="de-DE" dirty="0">
                <a:sym typeface="Wingdings" panose="05000000000000000000" pitchFamily="2" charset="2"/>
              </a:rPr>
              <a:t> Beschwerde an BVwG, U-Ausschuss hat mit Gesetzgebung nichts zu tun, nur justizielle Tätigkeit ist ausdrücklich von der Zuständigkeit der Aufsichtsbehörden ausgenommen</a:t>
            </a:r>
          </a:p>
          <a:p>
            <a:r>
              <a:rPr lang="de-AT" altLang="de-DE" dirty="0">
                <a:sym typeface="Wingdings" panose="05000000000000000000" pitchFamily="2" charset="2"/>
              </a:rPr>
              <a:t>BVwG hat Bescheid ersatzlos behoben</a:t>
            </a:r>
          </a:p>
          <a:p>
            <a:r>
              <a:rPr lang="de-AT" altLang="de-DE" dirty="0">
                <a:sym typeface="Wingdings" panose="05000000000000000000" pitchFamily="2" charset="2"/>
              </a:rPr>
              <a:t>Begründung: Art. 2 Abs. 1 DSGVO ist umfassend konzipiert, Ausnahmen für bestimmte Staatsfunktionen sind nicht vorgesehen; Tätigkeiten, die nicht in den Anwendungsbereich des Unionsrechts fallen, werden restriktiv interpretiert</a:t>
            </a:r>
          </a:p>
          <a:p>
            <a:r>
              <a:rPr lang="de-AT" altLang="de-DE" dirty="0">
                <a:sym typeface="Wingdings" panose="05000000000000000000" pitchFamily="2" charset="2"/>
              </a:rPr>
              <a:t>§ 35 Abs. 2 DSG ist nicht für diesen Fall relevant</a:t>
            </a:r>
          </a:p>
          <a:p>
            <a:r>
              <a:rPr lang="de-AT" altLang="de-DE" dirty="0">
                <a:sym typeface="Wingdings" panose="05000000000000000000" pitchFamily="2" charset="2"/>
              </a:rPr>
              <a:t>O. Revision zugelassen, Amtsrevision wurde erhoben </a:t>
            </a:r>
          </a:p>
          <a:p>
            <a:endParaRPr lang="de-AT" altLang="de-DE" dirty="0"/>
          </a:p>
        </p:txBody>
      </p:sp>
    </p:spTree>
    <p:extLst>
      <p:ext uri="{BB962C8B-B14F-4D97-AF65-F5344CB8AC3E}">
        <p14:creationId xmlns:p14="http://schemas.microsoft.com/office/powerpoint/2010/main" val="41447551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038802"/>
          </a:xfrm>
        </p:spPr>
        <p:txBody>
          <a:bodyPr>
            <a:normAutofit fontScale="90000"/>
          </a:bodyPr>
          <a:lstStyle/>
          <a:p>
            <a:pPr algn="ctr"/>
            <a:r>
              <a:rPr lang="de-AT" sz="3600" dirty="0"/>
              <a:t>Ra 2020/04/0187-11 vom 24.02.2022</a:t>
            </a:r>
            <a:br>
              <a:rPr lang="de-AT" sz="3600" dirty="0"/>
            </a:br>
            <a:r>
              <a:rPr lang="de-AT" sz="3600" dirty="0"/>
              <a:t>Aussetzung durch den VwGH III</a:t>
            </a:r>
          </a:p>
        </p:txBody>
      </p:sp>
      <p:sp>
        <p:nvSpPr>
          <p:cNvPr id="3" name="Inhaltsplatzhalter 2"/>
          <p:cNvSpPr>
            <a:spLocks noGrp="1"/>
          </p:cNvSpPr>
          <p:nvPr>
            <p:ph idx="1"/>
          </p:nvPr>
        </p:nvSpPr>
        <p:spPr>
          <a:xfrm>
            <a:off x="591127" y="1616364"/>
            <a:ext cx="10898909" cy="4560599"/>
          </a:xfrm>
        </p:spPr>
        <p:txBody>
          <a:bodyPr>
            <a:noAutofit/>
          </a:bodyPr>
          <a:lstStyle/>
          <a:p>
            <a:pPr algn="just"/>
            <a:r>
              <a:rPr lang="de-AT" sz="2400" dirty="0"/>
              <a:t>Nach der Rechtsprechung des EuGH darf ein einzelstaatliches Gericht, dessen Entscheidungen nicht mehr mit Rechtsmitteln des innerstaatlichen Rechts angefochten werden können, eine Frage nach der Auslegung des Unionsrechts </a:t>
            </a:r>
            <a:r>
              <a:rPr lang="de-AT" sz="2400" b="1" dirty="0"/>
              <a:t>in eigener Verantwortung </a:t>
            </a:r>
            <a:r>
              <a:rPr lang="de-AT" sz="2400" dirty="0"/>
              <a:t>lösen, </a:t>
            </a:r>
            <a:r>
              <a:rPr lang="de-AT" sz="2400" b="1" dirty="0"/>
              <a:t>wenn die richtige Auslegung des Unionsrechts derart offenkundig ist, dass keinerlei Raum für einen vernünftigen Zweifel bleibt</a:t>
            </a:r>
            <a:r>
              <a:rPr lang="de-AT" sz="2400" dirty="0"/>
              <a:t> </a:t>
            </a:r>
          </a:p>
          <a:p>
            <a:pPr algn="just"/>
            <a:r>
              <a:rPr lang="de-AT" sz="2400" dirty="0"/>
              <a:t>Zum Einwand der MP, die Vorlagenfragen seien "nicht einschlägig“: Die Unterschiede zwischen dem deutschen § 30 OWiG und dem österreichischen § 30 DSG ändern nichts daran, </a:t>
            </a:r>
            <a:r>
              <a:rPr lang="de-AT" sz="2400" b="1" dirty="0"/>
              <a:t>dass es in beiden Verfahren </a:t>
            </a:r>
            <a:r>
              <a:rPr lang="de-AT" sz="2400" dirty="0"/>
              <a:t>(im deutschen Vorabentscheidungsverfahren vor dem EuGH und im gegenständlichen Revisionsverfahren) </a:t>
            </a:r>
            <a:r>
              <a:rPr lang="de-AT" sz="2400" b="1" dirty="0"/>
              <a:t>um die Auslegung der unionsrechtlichen Vorschrift des Art. 83 DSGVO</a:t>
            </a:r>
            <a:r>
              <a:rPr lang="de-AT" sz="2400" dirty="0"/>
              <a:t> </a:t>
            </a:r>
            <a:r>
              <a:rPr lang="de-AT" sz="2400" b="1" dirty="0"/>
              <a:t>geht</a:t>
            </a:r>
            <a:r>
              <a:rPr lang="de-AT" sz="2400" dirty="0"/>
              <a:t>.</a:t>
            </a:r>
          </a:p>
          <a:p>
            <a:pPr algn="just"/>
            <a:r>
              <a:rPr lang="de-AT" sz="2400" dirty="0">
                <a:sym typeface="Wingdings" panose="05000000000000000000" pitchFamily="2" charset="2"/>
              </a:rPr>
              <a:t> Inzwischen gibt es auch Aussetzungen in einigen beim BVwG anhängigen Verwaltungsstrafverfahren</a:t>
            </a:r>
            <a:endParaRPr lang="de-AT" sz="2400" dirty="0"/>
          </a:p>
        </p:txBody>
      </p:sp>
    </p:spTree>
    <p:extLst>
      <p:ext uri="{BB962C8B-B14F-4D97-AF65-F5344CB8AC3E}">
        <p14:creationId xmlns:p14="http://schemas.microsoft.com/office/powerpoint/2010/main" val="28657360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709696"/>
          </a:xfrm>
        </p:spPr>
        <p:txBody>
          <a:bodyPr>
            <a:normAutofit/>
          </a:bodyPr>
          <a:lstStyle/>
          <a:p>
            <a:pPr algn="ctr"/>
            <a:r>
              <a:rPr lang="de-AT" sz="4000" dirty="0"/>
              <a:t>Videoüberwachung im Mehrparteienhaus</a:t>
            </a:r>
          </a:p>
        </p:txBody>
      </p:sp>
      <p:sp>
        <p:nvSpPr>
          <p:cNvPr id="3" name="Inhaltsplatzhalter 2"/>
          <p:cNvSpPr>
            <a:spLocks noGrp="1"/>
          </p:cNvSpPr>
          <p:nvPr>
            <p:ph idx="1"/>
          </p:nvPr>
        </p:nvSpPr>
        <p:spPr>
          <a:xfrm>
            <a:off x="1096818" y="1241319"/>
            <a:ext cx="10515600" cy="4981826"/>
          </a:xfrm>
        </p:spPr>
        <p:txBody>
          <a:bodyPr>
            <a:normAutofit fontScale="92500" lnSpcReduction="20000"/>
          </a:bodyPr>
          <a:lstStyle/>
          <a:p>
            <a:pPr marL="0" indent="0">
              <a:buNone/>
            </a:pPr>
            <a:r>
              <a:rPr lang="de-AT" b="1" dirty="0"/>
              <a:t>W176 2239662-1/7E vom 12.10.2021</a:t>
            </a:r>
          </a:p>
          <a:p>
            <a:r>
              <a:rPr lang="de-AT" dirty="0"/>
              <a:t>Videoüberwachung im Mehrparteienhaus, Onkel des BF ist Eigentümer des Hauses, Mieterin im benachbarten TOP zog aus und verbrachte Inventargegenstände, die angeblich nicht in ihrem Besitz standen, BF montierte Videoanlage, die auch Haupteingang , Gang und [gerade noch] Zugang zu dem benachbarten TOP; Neueinstellung (Zugang zum TOP und Gang links und rechts davon), nicht gekennzeichnet</a:t>
            </a:r>
          </a:p>
          <a:p>
            <a:r>
              <a:rPr lang="de-AT" dirty="0"/>
              <a:t>DSB: verhängte Strafe von EUR 1000,--</a:t>
            </a:r>
          </a:p>
          <a:p>
            <a:r>
              <a:rPr lang="de-AT" dirty="0"/>
              <a:t>BVwG: keine Rechtfertigung gem. Art. 6 Abs. 1 lit. f DSGVO, Mieterin hat der neuen Einstellung nicht zugestimmt, auch ihre Familie und Besucher wurden gefilmt. Herabsetzung der Strafe auf EUR 500,--; Erschwernisgrund, dass potenziell eine Vielzahl von Personen gefilmt wurde, ist nicht gegeben.</a:t>
            </a:r>
          </a:p>
          <a:p>
            <a:pPr marL="0" indent="0">
              <a:buNone/>
            </a:pPr>
            <a:r>
              <a:rPr lang="de-AT" dirty="0"/>
              <a:t>   Im Übrigen wurde die Beschwerde abgewiesen</a:t>
            </a:r>
          </a:p>
          <a:p>
            <a:r>
              <a:rPr lang="de-AT" dirty="0"/>
              <a:t>Rev. zugelassen</a:t>
            </a:r>
          </a:p>
        </p:txBody>
      </p:sp>
    </p:spTree>
    <p:extLst>
      <p:ext uri="{BB962C8B-B14F-4D97-AF65-F5344CB8AC3E}">
        <p14:creationId xmlns:p14="http://schemas.microsoft.com/office/powerpoint/2010/main" val="20570914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6473" y="365125"/>
            <a:ext cx="10455563" cy="844839"/>
          </a:xfrm>
        </p:spPr>
        <p:txBody>
          <a:bodyPr>
            <a:normAutofit fontScale="90000"/>
          </a:bodyPr>
          <a:lstStyle/>
          <a:p>
            <a:pPr algn="ctr"/>
            <a:br>
              <a:rPr lang="de-AT" dirty="0"/>
            </a:br>
            <a:r>
              <a:rPr lang="de-AT" dirty="0"/>
              <a:t> </a:t>
            </a:r>
            <a:r>
              <a:rPr lang="de-AT" sz="4000" b="1" dirty="0"/>
              <a:t>Ro 2020/04/0008-4 vom 18. März 2022 (Dash-Cam)</a:t>
            </a:r>
          </a:p>
        </p:txBody>
      </p:sp>
      <p:sp>
        <p:nvSpPr>
          <p:cNvPr id="3" name="Inhaltsplatzhalter 2"/>
          <p:cNvSpPr>
            <a:spLocks noGrp="1"/>
          </p:cNvSpPr>
          <p:nvPr>
            <p:ph idx="1"/>
          </p:nvPr>
        </p:nvSpPr>
        <p:spPr>
          <a:xfrm>
            <a:off x="810491" y="1677843"/>
            <a:ext cx="10515600" cy="4351338"/>
          </a:xfrm>
        </p:spPr>
        <p:txBody>
          <a:bodyPr>
            <a:normAutofit fontScale="92500"/>
          </a:bodyPr>
          <a:lstStyle/>
          <a:p>
            <a:pPr marL="0" indent="0">
              <a:buNone/>
            </a:pPr>
            <a:r>
              <a:rPr lang="de-AT" dirty="0"/>
              <a:t>Vorgeschichte W256 2222862-1/4E: ersatzlose Behebung eines Straferkenntnisses der DSB bezüglich Dash-Cam, weil zum angegebenen Zeitpunkt des strafbaren Verhaltens der BF ein berechtigtes Interesse an der Verarbeitung der Daten hatte (wurde von anderem Fahrzeug touchiert, Fahrer beging Fahrerflucht)</a:t>
            </a:r>
          </a:p>
          <a:p>
            <a:pPr marL="0" indent="0">
              <a:buNone/>
            </a:pPr>
            <a:r>
              <a:rPr lang="de-AT" dirty="0"/>
              <a:t>Amtsrevision –&gt; Aufhebung des Erkenntnisses durch VwGH:</a:t>
            </a:r>
          </a:p>
          <a:p>
            <a:pPr marL="0" indent="0">
              <a:buNone/>
            </a:pPr>
            <a:r>
              <a:rPr lang="de-AT" dirty="0"/>
              <a:t>DSB hat unzulässige Videoüberwachung durch Dash-Cam generell zum Tatvorwurf gemacht; obwohl die DSB nur einen bestimmten Zeitpunkt nannte, hätte das BVwG generell die Zulässigkeit des Betriebs der Dash-Cams und der Anfertigung von Bildaufnahmen anderer Verkehrsteilnehmer von bestimmter Dauer überprüfen müssen (in einer mündlichen Verhandlung)  </a:t>
            </a:r>
          </a:p>
          <a:p>
            <a:pPr marL="0" indent="0">
              <a:buNone/>
            </a:pPr>
            <a:endParaRPr lang="de-AT" dirty="0"/>
          </a:p>
        </p:txBody>
      </p:sp>
    </p:spTree>
    <p:extLst>
      <p:ext uri="{BB962C8B-B14F-4D97-AF65-F5344CB8AC3E}">
        <p14:creationId xmlns:p14="http://schemas.microsoft.com/office/powerpoint/2010/main" val="38347948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AT" dirty="0"/>
              <a:t>Abfrage im PAD für private Zwecke</a:t>
            </a:r>
          </a:p>
        </p:txBody>
      </p:sp>
      <p:sp>
        <p:nvSpPr>
          <p:cNvPr id="3" name="Inhaltsplatzhalter 2"/>
          <p:cNvSpPr>
            <a:spLocks noGrp="1"/>
          </p:cNvSpPr>
          <p:nvPr>
            <p:ph idx="1"/>
          </p:nvPr>
        </p:nvSpPr>
        <p:spPr>
          <a:xfrm>
            <a:off x="1274618" y="1690688"/>
            <a:ext cx="9910618" cy="4486275"/>
          </a:xfrm>
        </p:spPr>
        <p:txBody>
          <a:bodyPr>
            <a:normAutofit lnSpcReduction="10000"/>
          </a:bodyPr>
          <a:lstStyle/>
          <a:p>
            <a:pPr marL="0" indent="0">
              <a:buNone/>
            </a:pPr>
            <a:r>
              <a:rPr lang="de-AT" dirty="0"/>
              <a:t>W214 2238581-1/17E vom 22.11.2021</a:t>
            </a:r>
          </a:p>
          <a:p>
            <a:r>
              <a:rPr lang="de-AT" dirty="0"/>
              <a:t>Unrechtmäßige Abfrage aus dem PAD durch eine Bedienstete einer LPD (für private Zwecke)</a:t>
            </a:r>
          </a:p>
          <a:p>
            <a:r>
              <a:rPr lang="de-AT" dirty="0"/>
              <a:t>DSB verhängte eine Verwaltungsstrafe von EUR 400.--  (erschwerend: Vorsatz, Vorbildwirkung, mildernd: Geständnis, keine Vorstrafen)</a:t>
            </a:r>
          </a:p>
          <a:p>
            <a:r>
              <a:rPr lang="de-AT" dirty="0"/>
              <a:t>BVwG: mV, geringe Eingriffsintensität, BF hat bereits aufgrund eines Disziplinarverfahrens eine Geldbuße bezahlt (ist aber keine Strafe), dennoch eine gewisse spezial- und generalpräventive Wirkung –&gt; mildernd, aber DSB ist von geringerem Einkommen ausgegangen, daher nur auf EUR 350,-- reduziert</a:t>
            </a:r>
          </a:p>
        </p:txBody>
      </p:sp>
    </p:spTree>
    <p:extLst>
      <p:ext uri="{BB962C8B-B14F-4D97-AF65-F5344CB8AC3E}">
        <p14:creationId xmlns:p14="http://schemas.microsoft.com/office/powerpoint/2010/main" val="10174638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a:xfrm>
            <a:off x="1981201" y="188912"/>
            <a:ext cx="7780420" cy="1118519"/>
          </a:xfrm>
        </p:spPr>
        <p:txBody>
          <a:bodyPr/>
          <a:lstStyle/>
          <a:p>
            <a:pPr algn="ctr"/>
            <a:r>
              <a:rPr lang="de-AT" altLang="de-DE" dirty="0"/>
              <a:t>Fazit</a:t>
            </a:r>
          </a:p>
        </p:txBody>
      </p:sp>
      <p:sp>
        <p:nvSpPr>
          <p:cNvPr id="17411" name="Inhaltsplatzhalter 2"/>
          <p:cNvSpPr>
            <a:spLocks noGrp="1"/>
          </p:cNvSpPr>
          <p:nvPr>
            <p:ph sz="quarter" idx="1"/>
          </p:nvPr>
        </p:nvSpPr>
        <p:spPr>
          <a:xfrm>
            <a:off x="1596189" y="1740568"/>
            <a:ext cx="8960975" cy="4279233"/>
          </a:xfrm>
        </p:spPr>
        <p:txBody>
          <a:bodyPr/>
          <a:lstStyle/>
          <a:p>
            <a:r>
              <a:rPr lang="de-AT" altLang="de-DE" dirty="0"/>
              <a:t>Deutliches Steigen der Verfahren (Individualbeschwerden, amtswegige Verfahren, internationale Verfahren)</a:t>
            </a:r>
          </a:p>
          <a:p>
            <a:r>
              <a:rPr lang="de-AT" altLang="de-DE" dirty="0"/>
              <a:t>erste höchstgerichtliche Klärungen iZm DSGVO</a:t>
            </a:r>
          </a:p>
          <a:p>
            <a:pPr marL="0" indent="0">
              <a:buNone/>
            </a:pPr>
            <a:r>
              <a:rPr lang="de-AT" altLang="de-DE" dirty="0"/>
              <a:t>	Offene Probleme, z.B.:</a:t>
            </a:r>
          </a:p>
          <a:p>
            <a:r>
              <a:rPr lang="de-AT" altLang="de-DE" dirty="0"/>
              <a:t>Sonderfall Säumnis im internationalen Verfahren</a:t>
            </a:r>
          </a:p>
          <a:p>
            <a:r>
              <a:rPr lang="de-AT" altLang="de-DE" dirty="0"/>
              <a:t>Medienprivileg (Verfassungs- und Unionsrechtswidrigkeit?)</a:t>
            </a:r>
          </a:p>
          <a:p>
            <a:endParaRPr lang="de-AT" altLang="de-DE" dirty="0"/>
          </a:p>
          <a:p>
            <a:endParaRPr lang="de-AT" altLang="de-DE" dirty="0"/>
          </a:p>
          <a:p>
            <a:endParaRPr lang="de-AT" altLang="de-DE" dirty="0"/>
          </a:p>
          <a:p>
            <a:endParaRPr lang="de-AT" altLang="de-DE" dirty="0"/>
          </a:p>
        </p:txBody>
      </p:sp>
    </p:spTree>
    <p:extLst>
      <p:ext uri="{BB962C8B-B14F-4D97-AF65-F5344CB8AC3E}">
        <p14:creationId xmlns:p14="http://schemas.microsoft.com/office/powerpoint/2010/main" val="26085881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Untertitel 4"/>
          <p:cNvSpPr>
            <a:spLocks noGrp="1"/>
          </p:cNvSpPr>
          <p:nvPr>
            <p:ph type="subTitle" idx="1"/>
          </p:nvPr>
        </p:nvSpPr>
        <p:spPr>
          <a:xfrm>
            <a:off x="2927350" y="3380509"/>
            <a:ext cx="6400800" cy="1671781"/>
          </a:xfrm>
        </p:spPr>
        <p:txBody>
          <a:bodyPr/>
          <a:lstStyle/>
          <a:p>
            <a:pPr algn="l" eaLnBrk="1" hangingPunct="1"/>
            <a:endParaRPr lang="de-AT" altLang="de-DE" dirty="0"/>
          </a:p>
          <a:p>
            <a:pPr eaLnBrk="1" hangingPunct="1"/>
            <a:r>
              <a:rPr lang="de-AT" altLang="de-DE" sz="4600" dirty="0"/>
              <a:t>Gibt es noch Fragen?</a:t>
            </a:r>
          </a:p>
          <a:p>
            <a:pPr algn="l" eaLnBrk="1" hangingPunct="1"/>
            <a:endParaRPr lang="de-AT" altLang="de-DE" sz="5100" b="1" dirty="0"/>
          </a:p>
        </p:txBody>
      </p:sp>
      <p:sp>
        <p:nvSpPr>
          <p:cNvPr id="55299" name="Titel 3"/>
          <p:cNvSpPr>
            <a:spLocks noGrp="1"/>
          </p:cNvSpPr>
          <p:nvPr>
            <p:ph type="ctrTitle"/>
          </p:nvPr>
        </p:nvSpPr>
        <p:spPr>
          <a:xfrm>
            <a:off x="2208213" y="1341439"/>
            <a:ext cx="7772400" cy="1882052"/>
          </a:xfrm>
        </p:spPr>
        <p:txBody>
          <a:bodyPr>
            <a:normAutofit/>
          </a:bodyPr>
          <a:lstStyle/>
          <a:p>
            <a:pPr eaLnBrk="1" hangingPunct="1"/>
            <a:r>
              <a:rPr lang="de-AT" altLang="de-DE" dirty="0"/>
              <a:t>Danke für Ihre Aufmerksamkeit!</a:t>
            </a:r>
          </a:p>
        </p:txBody>
      </p:sp>
    </p:spTree>
    <p:extLst>
      <p:ext uri="{BB962C8B-B14F-4D97-AF65-F5344CB8AC3E}">
        <p14:creationId xmlns:p14="http://schemas.microsoft.com/office/powerpoint/2010/main" val="900597639"/>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011093"/>
          </a:xfrm>
        </p:spPr>
        <p:txBody>
          <a:bodyPr>
            <a:normAutofit/>
          </a:bodyPr>
          <a:lstStyle/>
          <a:p>
            <a:pPr algn="ctr"/>
            <a:r>
              <a:rPr lang="de-AT" altLang="de-DE" sz="3200" dirty="0"/>
              <a:t>Vorlage an EuGH - Untersuchungs-Ausschuss</a:t>
            </a:r>
            <a:endParaRPr lang="de-AT" sz="3200" dirty="0"/>
          </a:p>
        </p:txBody>
      </p:sp>
      <p:sp>
        <p:nvSpPr>
          <p:cNvPr id="3" name="Inhaltsplatzhalter 2"/>
          <p:cNvSpPr>
            <a:spLocks noGrp="1"/>
          </p:cNvSpPr>
          <p:nvPr>
            <p:ph idx="1"/>
          </p:nvPr>
        </p:nvSpPr>
        <p:spPr>
          <a:xfrm>
            <a:off x="980879" y="1455456"/>
            <a:ext cx="10097146" cy="4625254"/>
          </a:xfrm>
        </p:spPr>
        <p:txBody>
          <a:bodyPr>
            <a:normAutofit fontScale="92500" lnSpcReduction="10000"/>
          </a:bodyPr>
          <a:lstStyle/>
          <a:p>
            <a:pPr marL="0" indent="0">
              <a:buNone/>
            </a:pPr>
            <a:r>
              <a:rPr lang="de-AT" b="1" dirty="0"/>
              <a:t>VwGH vom 14.12.2021, EU 2021/0009-1 (Ro 2021/04/0006)</a:t>
            </a:r>
          </a:p>
          <a:p>
            <a:pPr marL="0" indent="0">
              <a:buNone/>
            </a:pPr>
            <a:r>
              <a:rPr lang="de-AT" dirty="0"/>
              <a:t>Fragen (vereinfacht):</a:t>
            </a:r>
          </a:p>
          <a:p>
            <a:pPr marL="514350" indent="-514350">
              <a:buFont typeface="+mj-lt"/>
              <a:buAutoNum type="arabicPeriod"/>
            </a:pPr>
            <a:r>
              <a:rPr lang="de-AT" dirty="0"/>
              <a:t>Fallen die Tätigkeiten eines parl. U-Ausschusses (unabhängig vom Untersuchungsgegenstand) unter den Anwendungsbereich des Unionsrechts (DSGVO)?</a:t>
            </a:r>
          </a:p>
          <a:p>
            <a:pPr marL="514350" indent="-514350">
              <a:buFont typeface="+mj-lt"/>
              <a:buAutoNum type="arabicPeriod"/>
            </a:pPr>
            <a:r>
              <a:rPr lang="de-AT" dirty="0"/>
              <a:t>Falls ja, fallen Tätigkeiten eines parl. U-Ausschusses, der Tätigkeiten einer polizeilichen Staatsschutzbehörde, somit den Schutz der nationalen Sicherheit betreffende Tätigkeiten zum Untersuchungsgegenstand hat, unter den Ausnahmetatbestand des Art. 2 Abs. 2 Buchst. a DSGVO?</a:t>
            </a:r>
          </a:p>
          <a:p>
            <a:pPr marL="514350" indent="-514350">
              <a:buFont typeface="+mj-lt"/>
              <a:buAutoNum type="arabicPeriod"/>
            </a:pPr>
            <a:r>
              <a:rPr lang="de-AT" dirty="0"/>
              <a:t>Falls nein: Ist Zuständigkeit der (einzigen) nationalen Aufsichtsbehörde gegeben?</a:t>
            </a:r>
          </a:p>
          <a:p>
            <a:endParaRPr lang="de-AT" dirty="0"/>
          </a:p>
          <a:p>
            <a:endParaRPr lang="de-AT" dirty="0"/>
          </a:p>
        </p:txBody>
      </p:sp>
    </p:spTree>
    <p:extLst>
      <p:ext uri="{BB962C8B-B14F-4D97-AF65-F5344CB8AC3E}">
        <p14:creationId xmlns:p14="http://schemas.microsoft.com/office/powerpoint/2010/main" val="1733572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2438400" y="1125539"/>
            <a:ext cx="7772400" cy="3280206"/>
          </a:xfrm>
        </p:spPr>
        <p:txBody>
          <a:bodyPr/>
          <a:lstStyle/>
          <a:p>
            <a:pPr algn="ctr"/>
            <a:r>
              <a:rPr lang="de-DE" altLang="de-DE" dirty="0">
                <a:solidFill>
                  <a:srgbClr val="7030A0"/>
                </a:solidFill>
              </a:rPr>
              <a:t>Feststellung von Rechtsverletzungen nach der DSGVO und des</a:t>
            </a:r>
            <a:br>
              <a:rPr lang="de-DE" altLang="de-DE" dirty="0">
                <a:solidFill>
                  <a:srgbClr val="7030A0"/>
                </a:solidFill>
              </a:rPr>
            </a:br>
            <a:r>
              <a:rPr lang="de-DE" altLang="de-DE" dirty="0">
                <a:solidFill>
                  <a:srgbClr val="7030A0"/>
                </a:solidFill>
              </a:rPr>
              <a:t>Rechts auf Geheimhaltung</a:t>
            </a:r>
          </a:p>
        </p:txBody>
      </p:sp>
    </p:spTree>
    <p:extLst>
      <p:ext uri="{BB962C8B-B14F-4D97-AF65-F5344CB8AC3E}">
        <p14:creationId xmlns:p14="http://schemas.microsoft.com/office/powerpoint/2010/main" val="1804494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a:xfrm>
            <a:off x="2279650" y="333376"/>
            <a:ext cx="7772400" cy="792163"/>
          </a:xfrm>
        </p:spPr>
        <p:txBody>
          <a:bodyPr/>
          <a:lstStyle/>
          <a:p>
            <a:pPr algn="ctr"/>
            <a:r>
              <a:rPr lang="de-AT" altLang="de-DE" sz="3600" dirty="0"/>
              <a:t>Verarbeitung von Parteiaffinitäten I</a:t>
            </a:r>
          </a:p>
        </p:txBody>
      </p:sp>
      <p:sp>
        <p:nvSpPr>
          <p:cNvPr id="34819" name="Inhaltsplatzhalter 2"/>
          <p:cNvSpPr>
            <a:spLocks noGrp="1"/>
          </p:cNvSpPr>
          <p:nvPr>
            <p:ph sz="quarter" idx="1"/>
          </p:nvPr>
        </p:nvSpPr>
        <p:spPr>
          <a:xfrm>
            <a:off x="1810327" y="1427747"/>
            <a:ext cx="9005455" cy="4592053"/>
          </a:xfrm>
        </p:spPr>
        <p:txBody>
          <a:bodyPr/>
          <a:lstStyle/>
          <a:p>
            <a:pPr>
              <a:buFont typeface="Wingdings 2" panose="05020102010507070707" pitchFamily="18" charset="2"/>
              <a:buNone/>
            </a:pPr>
            <a:r>
              <a:rPr lang="de-DE" altLang="de-DE" sz="2400" dirty="0"/>
              <a:t>Vorgeschichte: </a:t>
            </a:r>
          </a:p>
          <a:p>
            <a:pPr>
              <a:buFont typeface="Wingdings 2" panose="05020102010507070707" pitchFamily="18" charset="2"/>
              <a:buNone/>
            </a:pPr>
            <a:r>
              <a:rPr lang="de-DE" altLang="de-DE" sz="2400" b="1" dirty="0"/>
              <a:t>W258 2217446-1/15E v. 20.08.2020 und </a:t>
            </a:r>
          </a:p>
          <a:p>
            <a:pPr>
              <a:buFont typeface="Wingdings 2" panose="05020102010507070707" pitchFamily="18" charset="2"/>
              <a:buNone/>
            </a:pPr>
            <a:r>
              <a:rPr lang="de-DE" altLang="de-DE" sz="2400" b="1" dirty="0"/>
              <a:t>W258 2217446-1/35E v. 26.11.2020 </a:t>
            </a:r>
          </a:p>
          <a:p>
            <a:r>
              <a:rPr lang="de-DE" altLang="de-DE" sz="2400" dirty="0"/>
              <a:t>Unternehmen (Adressverlag) verarbeitete errechnete Daten zu Parteiaffinitäten der Kunden</a:t>
            </a:r>
          </a:p>
          <a:p>
            <a:pPr>
              <a:buFont typeface="Wingdings 2" panose="05020102010507070707" pitchFamily="18" charset="2"/>
              <a:buNone/>
            </a:pPr>
            <a:r>
              <a:rPr lang="de-DE" altLang="de-DE" sz="2400" dirty="0">
                <a:sym typeface="Wingdings" panose="05000000000000000000" pitchFamily="2" charset="2"/>
              </a:rPr>
              <a:t> Amtswegiges Prüfverfahren der DSB</a:t>
            </a:r>
          </a:p>
          <a:p>
            <a:pPr>
              <a:buFont typeface="Wingdings 2" panose="05020102010507070707" pitchFamily="18" charset="2"/>
              <a:buNone/>
            </a:pPr>
            <a:r>
              <a:rPr lang="de-DE" altLang="de-DE" sz="2400" dirty="0">
                <a:sym typeface="Wingdings" panose="05000000000000000000" pitchFamily="2" charset="2"/>
              </a:rPr>
              <a:t>	Unternehmen: Wahrscheinlichkeitswerte über Parteiaffinitäten sind keine personenbezogenen Daten, eine Person kann auch mehrere Wohnsitze haben und mehrere Parteiaffinitäten zugeordnet bekommen </a:t>
            </a:r>
          </a:p>
        </p:txBody>
      </p:sp>
    </p:spTree>
    <p:extLst>
      <p:ext uri="{BB962C8B-B14F-4D97-AF65-F5344CB8AC3E}">
        <p14:creationId xmlns:p14="http://schemas.microsoft.com/office/powerpoint/2010/main" val="1007103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a:xfrm>
            <a:off x="2279650" y="274638"/>
            <a:ext cx="7931150" cy="850900"/>
          </a:xfrm>
        </p:spPr>
        <p:txBody>
          <a:bodyPr/>
          <a:lstStyle/>
          <a:p>
            <a:pPr algn="ctr"/>
            <a:r>
              <a:rPr lang="de-AT" altLang="de-DE" sz="3600" dirty="0"/>
              <a:t>Verarbeitung von Parteiaffinitäten II</a:t>
            </a:r>
          </a:p>
        </p:txBody>
      </p:sp>
      <p:sp>
        <p:nvSpPr>
          <p:cNvPr id="35843" name="Inhaltsplatzhalter 2"/>
          <p:cNvSpPr>
            <a:spLocks noGrp="1"/>
          </p:cNvSpPr>
          <p:nvPr>
            <p:ph sz="quarter" idx="1"/>
          </p:nvPr>
        </p:nvSpPr>
        <p:spPr>
          <a:xfrm>
            <a:off x="1302326" y="1125538"/>
            <a:ext cx="10076873" cy="4894262"/>
          </a:xfrm>
        </p:spPr>
        <p:txBody>
          <a:bodyPr>
            <a:noAutofit/>
          </a:bodyPr>
          <a:lstStyle/>
          <a:p>
            <a:pPr>
              <a:buFont typeface="Wingdings 2" panose="05020102010507070707" pitchFamily="18" charset="2"/>
              <a:buNone/>
            </a:pPr>
            <a:r>
              <a:rPr lang="de-DE" altLang="de-DE" sz="2400" dirty="0">
                <a:sym typeface="Wingdings" panose="05000000000000000000" pitchFamily="2" charset="2"/>
              </a:rPr>
              <a:t>	Bescheid der DSB: </a:t>
            </a:r>
          </a:p>
          <a:p>
            <a:pPr marL="457200" indent="-457200">
              <a:buFont typeface="+mj-lt"/>
              <a:buAutoNum type="arabicPeriod"/>
            </a:pPr>
            <a:r>
              <a:rPr lang="de-DE" altLang="de-DE" sz="2400" dirty="0">
                <a:sym typeface="Wingdings" panose="05000000000000000000" pitchFamily="2" charset="2"/>
              </a:rPr>
              <a:t>Unternehmen hat die Daten mangels Einwilligung der betroffenen Personen </a:t>
            </a:r>
            <a:r>
              <a:rPr lang="de-DE" altLang="de-DE" sz="2400" b="1" dirty="0">
                <a:sym typeface="Wingdings" panose="05000000000000000000" pitchFamily="2" charset="2"/>
              </a:rPr>
              <a:t>unrechtmäßig verarbeitet </a:t>
            </a:r>
            <a:r>
              <a:rPr lang="de-DE" altLang="de-DE" sz="2400" dirty="0">
                <a:sym typeface="Wingdings" panose="05000000000000000000" pitchFamily="2" charset="2"/>
              </a:rPr>
              <a:t>(Spruchpunkt 1), </a:t>
            </a:r>
          </a:p>
          <a:p>
            <a:pPr marL="457200" indent="-457200">
              <a:buFont typeface="+mj-lt"/>
              <a:buAutoNum type="arabicPeriod"/>
            </a:pPr>
            <a:r>
              <a:rPr lang="de-DE" altLang="de-DE" sz="2400" b="1" dirty="0">
                <a:sym typeface="Wingdings" panose="05000000000000000000" pitchFamily="2" charset="2"/>
              </a:rPr>
              <a:t>Löschungsauftrag</a:t>
            </a:r>
            <a:r>
              <a:rPr lang="de-DE" altLang="de-DE" sz="2400" dirty="0">
                <a:sym typeface="Wingdings" panose="05000000000000000000" pitchFamily="2" charset="2"/>
              </a:rPr>
              <a:t>, sofern im Einzelfall keine Ausnahme nach Art. 17 Abs. 3 DSGVO vorliege, sowie </a:t>
            </a:r>
            <a:r>
              <a:rPr lang="de-DE" altLang="de-DE" sz="2400" b="1" dirty="0">
                <a:sym typeface="Wingdings" panose="05000000000000000000" pitchFamily="2" charset="2"/>
              </a:rPr>
              <a:t>Unterlassungsauftrag</a:t>
            </a:r>
            <a:r>
              <a:rPr lang="de-DE" altLang="de-DE" sz="2400" dirty="0">
                <a:sym typeface="Wingdings" panose="05000000000000000000" pitchFamily="2" charset="2"/>
              </a:rPr>
              <a:t> (Spruchpunkt 2); </a:t>
            </a:r>
          </a:p>
          <a:p>
            <a:pPr marL="457200" indent="-457200">
              <a:buFont typeface="+mj-lt"/>
              <a:buAutoNum type="arabicPeriod"/>
            </a:pPr>
            <a:r>
              <a:rPr lang="de-DE" altLang="de-DE" sz="2400" dirty="0">
                <a:sym typeface="Wingdings" panose="05000000000000000000" pitchFamily="2" charset="2"/>
              </a:rPr>
              <a:t>Verstoß gegen die Pflicht zur Durchführung einer </a:t>
            </a:r>
            <a:r>
              <a:rPr lang="de-DE" altLang="de-DE" sz="2400" b="1" dirty="0">
                <a:sym typeface="Wingdings" panose="05000000000000000000" pitchFamily="2" charset="2"/>
              </a:rPr>
              <a:t>Datenschutz-Folgenabschätzung</a:t>
            </a:r>
            <a:r>
              <a:rPr lang="de-DE" altLang="de-DE" sz="2400" dirty="0">
                <a:sym typeface="Wingdings" panose="05000000000000000000" pitchFamily="2" charset="2"/>
              </a:rPr>
              <a:t> (DSFA) bezüglich „DAM-Zielgruppenadressen“ (nicht rechtzeitig durchgeführt) (Spruchpunkt 3), </a:t>
            </a:r>
          </a:p>
          <a:p>
            <a:pPr marL="457200" indent="-457200">
              <a:buFont typeface="+mj-lt"/>
              <a:buAutoNum type="arabicPeriod"/>
            </a:pPr>
            <a:r>
              <a:rPr lang="de-DE" altLang="de-DE" sz="2400" dirty="0">
                <a:sym typeface="Wingdings" panose="05000000000000000000" pitchFamily="2" charset="2"/>
              </a:rPr>
              <a:t>DSFA ist </a:t>
            </a:r>
            <a:r>
              <a:rPr lang="de-DE" altLang="de-DE" sz="2400" b="1" dirty="0">
                <a:sym typeface="Wingdings" panose="05000000000000000000" pitchFamily="2" charset="2"/>
              </a:rPr>
              <a:t>fehlerhaft</a:t>
            </a:r>
            <a:r>
              <a:rPr lang="de-DE" altLang="de-DE" sz="2400" dirty="0">
                <a:sym typeface="Wingdings" panose="05000000000000000000" pitchFamily="2" charset="2"/>
              </a:rPr>
              <a:t> (Spruchpunkt 4), </a:t>
            </a:r>
          </a:p>
          <a:p>
            <a:pPr marL="457200" indent="-457200">
              <a:buFont typeface="+mj-lt"/>
              <a:buAutoNum type="arabicPeriod"/>
            </a:pPr>
            <a:r>
              <a:rPr lang="de-DE" altLang="de-DE" sz="2400" b="1" dirty="0">
                <a:sym typeface="Wingdings" panose="05000000000000000000" pitchFamily="2" charset="2"/>
              </a:rPr>
              <a:t>Verzeichnis</a:t>
            </a:r>
            <a:r>
              <a:rPr lang="de-DE" altLang="de-DE" sz="2400" dirty="0">
                <a:sym typeface="Wingdings" panose="05000000000000000000" pitchFamily="2" charset="2"/>
              </a:rPr>
              <a:t> ist fehlerhaft (Spruchpunkt 5); </a:t>
            </a:r>
          </a:p>
          <a:p>
            <a:pPr marL="457200" indent="-457200">
              <a:buFont typeface="+mj-lt"/>
              <a:buAutoNum type="arabicPeriod"/>
            </a:pPr>
            <a:r>
              <a:rPr lang="de-DE" altLang="de-DE" sz="2400" dirty="0">
                <a:sym typeface="Wingdings" panose="05000000000000000000" pitchFamily="2" charset="2"/>
              </a:rPr>
              <a:t>Auftrag, bezüglich der „DAM-Zielgruppenadressen“ eine </a:t>
            </a:r>
            <a:r>
              <a:rPr lang="de-DE" altLang="de-DE" sz="2400" b="1" dirty="0">
                <a:sym typeface="Wingdings" panose="05000000000000000000" pitchFamily="2" charset="2"/>
              </a:rPr>
              <a:t>erneute DSFA</a:t>
            </a:r>
            <a:r>
              <a:rPr lang="de-DE" altLang="de-DE" sz="2400" dirty="0">
                <a:sym typeface="Wingdings" panose="05000000000000000000" pitchFamily="2" charset="2"/>
              </a:rPr>
              <a:t> durchzuführen und die Verarbeitung im Verzeichnis  zu ergänzen (Spruchpunkt 6)</a:t>
            </a:r>
          </a:p>
          <a:p>
            <a:pPr>
              <a:buFont typeface="Wingdings 2" panose="05020102010507070707" pitchFamily="18" charset="2"/>
              <a:buNone/>
            </a:pPr>
            <a:r>
              <a:rPr lang="de-DE" altLang="de-DE" sz="2400" dirty="0">
                <a:sym typeface="Wingdings" panose="05000000000000000000" pitchFamily="2" charset="2"/>
              </a:rPr>
              <a:t>	</a:t>
            </a:r>
            <a:endParaRPr lang="de-AT" altLang="de-DE" sz="2400" dirty="0"/>
          </a:p>
        </p:txBody>
      </p:sp>
    </p:spTree>
    <p:extLst>
      <p:ext uri="{BB962C8B-B14F-4D97-AF65-F5344CB8AC3E}">
        <p14:creationId xmlns:p14="http://schemas.microsoft.com/office/powerpoint/2010/main" val="290853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a:xfrm>
            <a:off x="2438400" y="274638"/>
            <a:ext cx="7772400" cy="850900"/>
          </a:xfrm>
        </p:spPr>
        <p:txBody>
          <a:bodyPr/>
          <a:lstStyle/>
          <a:p>
            <a:pPr algn="ctr"/>
            <a:r>
              <a:rPr lang="de-AT" altLang="de-DE" sz="3600" dirty="0"/>
              <a:t>Verarbeitung von Parteiaffinitäten III</a:t>
            </a:r>
          </a:p>
        </p:txBody>
      </p:sp>
      <p:sp>
        <p:nvSpPr>
          <p:cNvPr id="36867" name="Inhaltsplatzhalter 2"/>
          <p:cNvSpPr>
            <a:spLocks noGrp="1"/>
          </p:cNvSpPr>
          <p:nvPr>
            <p:ph sz="quarter" idx="1"/>
          </p:nvPr>
        </p:nvSpPr>
        <p:spPr>
          <a:xfrm>
            <a:off x="1597891" y="1412876"/>
            <a:ext cx="9568873" cy="4606925"/>
          </a:xfrm>
        </p:spPr>
        <p:txBody>
          <a:bodyPr>
            <a:normAutofit/>
          </a:bodyPr>
          <a:lstStyle/>
          <a:p>
            <a:r>
              <a:rPr lang="de-DE" altLang="de-DE" sz="2400" dirty="0">
                <a:sym typeface="Wingdings" panose="05000000000000000000" pitchFamily="2" charset="2"/>
              </a:rPr>
              <a:t>„</a:t>
            </a:r>
            <a:r>
              <a:rPr lang="de-DE" altLang="de-DE" sz="2400" i="1" dirty="0">
                <a:sym typeface="Wingdings" panose="05000000000000000000" pitchFamily="2" charset="2"/>
              </a:rPr>
              <a:t>Durchschnittswahrscheinlichkeit für eine Marketing-Gruppe</a:t>
            </a:r>
            <a:r>
              <a:rPr lang="de-DE" altLang="de-DE" sz="2400" dirty="0">
                <a:sym typeface="Wingdings" panose="05000000000000000000" pitchFamily="2" charset="2"/>
              </a:rPr>
              <a:t>“ ist auch ein personenbezogenes Datum, „politische Affinität“ zumindest mittelbar „politische Meinung“, besondere Datenkategorie.</a:t>
            </a:r>
          </a:p>
          <a:p>
            <a:pPr>
              <a:buFont typeface="Wingdings" panose="05000000000000000000" pitchFamily="2" charset="2"/>
              <a:buChar char="à"/>
            </a:pPr>
            <a:r>
              <a:rPr lang="de-AT" altLang="de-DE" sz="2400" dirty="0">
                <a:sym typeface="Wingdings" panose="05000000000000000000" pitchFamily="2" charset="2"/>
              </a:rPr>
              <a:t>Beschwerde des Unternehmens an das BVwG</a:t>
            </a:r>
          </a:p>
          <a:p>
            <a:pPr>
              <a:buFont typeface="Wingdings 2" panose="05020102010507070707" pitchFamily="18" charset="2"/>
              <a:buNone/>
            </a:pPr>
            <a:r>
              <a:rPr lang="de-AT" altLang="de-DE" sz="2400" dirty="0">
                <a:sym typeface="Wingdings" panose="05000000000000000000" pitchFamily="2" charset="2"/>
              </a:rPr>
              <a:t> 	</a:t>
            </a:r>
            <a:r>
              <a:rPr lang="de-AT" altLang="de-DE" sz="2400" u="sng" dirty="0">
                <a:sym typeface="Wingdings" panose="05000000000000000000" pitchFamily="2" charset="2"/>
              </a:rPr>
              <a:t>Erstes Teilerkenntnis</a:t>
            </a:r>
            <a:r>
              <a:rPr lang="de-AT" altLang="de-DE" sz="2400" dirty="0">
                <a:sym typeface="Wingdings" panose="05000000000000000000" pitchFamily="2" charset="2"/>
              </a:rPr>
              <a:t>: Spruchpunkt 3 ersatzlos behoben, Beschwerde gegen Spruchpunkte 1, 4. und 5. wird abgewiesen </a:t>
            </a:r>
          </a:p>
          <a:p>
            <a:r>
              <a:rPr lang="de-AT" altLang="de-DE" sz="2400" dirty="0">
                <a:sym typeface="Wingdings" panose="05000000000000000000" pitchFamily="2" charset="2"/>
              </a:rPr>
              <a:t>DSFA wurde rechtzeitig durchgeführt, aber immer wieder überarbeitet</a:t>
            </a:r>
          </a:p>
          <a:p>
            <a:r>
              <a:rPr lang="de-AT" altLang="de-DE" sz="2400" dirty="0">
                <a:sym typeface="Wingdings" panose="05000000000000000000" pitchFamily="2" charset="2"/>
              </a:rPr>
              <a:t>„Parteiaffinitäten“ sind personenbezogene Daten, sensible Daten</a:t>
            </a:r>
          </a:p>
          <a:p>
            <a:r>
              <a:rPr lang="de-AT" altLang="de-DE" sz="2400" dirty="0">
                <a:sym typeface="Wingdings" panose="05000000000000000000" pitchFamily="2" charset="2"/>
              </a:rPr>
              <a:t>Feststellungskompetenz der DSB auch in amtswegigen Verfahren analog zu Beschwerdeverfahren gemäß § 24 DSG gegeben  </a:t>
            </a:r>
          </a:p>
          <a:p>
            <a:endParaRPr lang="de-AT" altLang="de-DE" sz="2400" dirty="0"/>
          </a:p>
        </p:txBody>
      </p:sp>
    </p:spTree>
    <p:extLst>
      <p:ext uri="{BB962C8B-B14F-4D97-AF65-F5344CB8AC3E}">
        <p14:creationId xmlns:p14="http://schemas.microsoft.com/office/powerpoint/2010/main" val="3540370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3391</Words>
  <Application>Microsoft Office PowerPoint</Application>
  <PresentationFormat>Breitbild</PresentationFormat>
  <Paragraphs>240</Paragraphs>
  <Slides>45</Slides>
  <Notes>11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45</vt:i4>
      </vt:variant>
    </vt:vector>
  </HeadingPairs>
  <TitlesOfParts>
    <vt:vector size="51" baseType="lpstr">
      <vt:lpstr>Arial</vt:lpstr>
      <vt:lpstr>Calibri</vt:lpstr>
      <vt:lpstr>Calibri Light</vt:lpstr>
      <vt:lpstr>Wingdings</vt:lpstr>
      <vt:lpstr>Wingdings 2</vt:lpstr>
      <vt:lpstr>Office Theme</vt:lpstr>
      <vt:lpstr> Neuere Rechtsprechung des BVwG und der Höchstgerichte zum Datenschutz </vt:lpstr>
      <vt:lpstr>Zuständigkeit</vt:lpstr>
      <vt:lpstr>Zuständigkeit der DSB Untersuchungs-Ausschuss I</vt:lpstr>
      <vt:lpstr>Zuständigkeit der DSB Untersuchungs-Ausschuss II</vt:lpstr>
      <vt:lpstr>Vorlage an EuGH - Untersuchungs-Ausschuss</vt:lpstr>
      <vt:lpstr>Feststellung von Rechtsverletzungen nach der DSGVO und des Rechts auf Geheimhaltung</vt:lpstr>
      <vt:lpstr>Verarbeitung von Parteiaffinitäten I</vt:lpstr>
      <vt:lpstr>Verarbeitung von Parteiaffinitäten II</vt:lpstr>
      <vt:lpstr>Verarbeitung von Parteiaffinitäten III</vt:lpstr>
      <vt:lpstr>Verarbeitung von Parteiaffinitäten IV</vt:lpstr>
      <vt:lpstr>OGH zu Parteiaffinitäten</vt:lpstr>
      <vt:lpstr>Verarbeitung von Parteiaffinitäten V</vt:lpstr>
      <vt:lpstr>VwGH zu Parteiaffinitäten I</vt:lpstr>
      <vt:lpstr>VwGH zu Parteiaffinitäten II</vt:lpstr>
      <vt:lpstr>Lehrer/innen/bewertungs-App</vt:lpstr>
      <vt:lpstr>Veröffentlichung von Videos</vt:lpstr>
      <vt:lpstr>Recht auf Auskunft</vt:lpstr>
      <vt:lpstr>Vorlage an den EuGH - Empfänger oder Empfängerkreise</vt:lpstr>
      <vt:lpstr>Vorlage an den EuGH - Kopien</vt:lpstr>
      <vt:lpstr>Aussetzung (wg. Vorlage des Verwaltungsgerichts Wiesbaden) (Art. 22 DSGVO) I</vt:lpstr>
      <vt:lpstr>Aussetzung (wg. Vorlage des Verwaltungsgerichts Wiesbaden) (Art. 22 DSGVO) II</vt:lpstr>
      <vt:lpstr>Recht auf Löschung</vt:lpstr>
      <vt:lpstr>Löschung von Daten durch Kreditauskunfteien I</vt:lpstr>
      <vt:lpstr>Löschung von Daten durch Kreditauskunfteien II</vt:lpstr>
      <vt:lpstr>Löschung von Daten, die von einer Ärzte/Ärztinnenbewertungs-Plattform veröffentlicht wurden</vt:lpstr>
      <vt:lpstr>Internationale Verfahren  (Säumnis)</vt:lpstr>
      <vt:lpstr>Datenverarbeitung durch europäisches Unternehmen, Säumnis der DSB</vt:lpstr>
      <vt:lpstr>Säumnis der DSB bezüglich der Bescheidausstellung nach Art. 60 DSGVO</vt:lpstr>
      <vt:lpstr>Verfahrensgegenstand</vt:lpstr>
      <vt:lpstr> Verfahrensgegenstand in amtswegigen Verfahren – Rsp des VwGH I</vt:lpstr>
      <vt:lpstr> Verfahrensgegenstand in amtswegigen Verfahren – Rsp des VwGH II</vt:lpstr>
      <vt:lpstr>Verwaltungsstrafverfahren</vt:lpstr>
      <vt:lpstr>Strafbarkeit juristischer Personen (VwGH) I</vt:lpstr>
      <vt:lpstr>Strafbarkeit juristischer Personen (VwGH) II</vt:lpstr>
      <vt:lpstr>Strafbarkeit juristischer Personen (VwGH) III</vt:lpstr>
      <vt:lpstr>(Partei-)Affinitäten I</vt:lpstr>
      <vt:lpstr>(Partei-)Affinitäten II</vt:lpstr>
      <vt:lpstr>Ra 2020/04/0187-11 vom 24.02.2022 Aussetzung durch den VwGH</vt:lpstr>
      <vt:lpstr>Ra 2020/04/0187-11 vom 24.02.2022 Aussetzung durch den VwGH II</vt:lpstr>
      <vt:lpstr>Ra 2020/04/0187-11 vom 24.02.2022 Aussetzung durch den VwGH III</vt:lpstr>
      <vt:lpstr>Videoüberwachung im Mehrparteienhaus</vt:lpstr>
      <vt:lpstr>  Ro 2020/04/0008-4 vom 18. März 2022 (Dash-Cam)</vt:lpstr>
      <vt:lpstr>Abfrage im PAD für private Zwecke</vt:lpstr>
      <vt:lpstr>Fazit</vt:lpstr>
      <vt:lpstr>Danke für Ihre Aufmerksamkeit!</vt:lpstr>
    </vt:vector>
  </TitlesOfParts>
  <Company>Bundesministerium für Justiz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Zuständigkeiten und Rechtszug in Datenschutzangelegenheiten</dc:title>
  <dc:creator>souhrade</dc:creator>
  <cp:lastModifiedBy>Forschungsverein INFOLAW</cp:lastModifiedBy>
  <cp:revision>145</cp:revision>
  <cp:lastPrinted>2021-02-07T15:58:50Z</cp:lastPrinted>
  <dcterms:created xsi:type="dcterms:W3CDTF">2020-11-26T11:38:41Z</dcterms:created>
  <dcterms:modified xsi:type="dcterms:W3CDTF">2022-05-06T06:38:18Z</dcterms:modified>
</cp:coreProperties>
</file>