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1" r:id="rId2"/>
    <p:sldId id="273" r:id="rId3"/>
    <p:sldId id="294" r:id="rId4"/>
    <p:sldId id="274" r:id="rId5"/>
    <p:sldId id="1054" r:id="rId6"/>
    <p:sldId id="1049" r:id="rId7"/>
    <p:sldId id="1052" r:id="rId8"/>
    <p:sldId id="1048" r:id="rId9"/>
    <p:sldId id="1050" r:id="rId10"/>
    <p:sldId id="293" r:id="rId11"/>
    <p:sldId id="280" r:id="rId12"/>
    <p:sldId id="1058" r:id="rId13"/>
    <p:sldId id="1053" r:id="rId14"/>
    <p:sldId id="1057" r:id="rId15"/>
    <p:sldId id="295" r:id="rId16"/>
    <p:sldId id="1060" r:id="rId17"/>
    <p:sldId id="1055" r:id="rId18"/>
    <p:sldId id="1059" r:id="rId19"/>
    <p:sldId id="305" r:id="rId20"/>
    <p:sldId id="304" r:id="rId21"/>
    <p:sldId id="1047" r:id="rId22"/>
    <p:sldId id="104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D86"/>
    <a:srgbClr val="173C68"/>
    <a:srgbClr val="DE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50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6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8D8F8-8E03-4A59-AD25-F152ACC98A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2859FF-9589-477E-AFDB-07E8AE353010}">
      <dgm:prSet phldrT="[Text]" custT="1"/>
      <dgm:spPr/>
      <dgm:t>
        <a:bodyPr/>
        <a:lstStyle/>
        <a:p>
          <a:r>
            <a:rPr lang="de-AT" sz="1200" b="1" dirty="0"/>
            <a:t>Datums</a:t>
          </a:r>
          <a:r>
            <a:rPr lang="de-AT" sz="1200" dirty="0"/>
            <a:t> </a:t>
          </a:r>
          <a:endParaRPr lang="de-DE" sz="1200" dirty="0"/>
        </a:p>
      </dgm:t>
    </dgm:pt>
    <dgm:pt modelId="{F0C4074C-2F2E-4635-9137-2ED5E0ECE2AC}" type="parTrans" cxnId="{25B37947-3D7E-4E30-AD56-900EA511C970}">
      <dgm:prSet/>
      <dgm:spPr/>
      <dgm:t>
        <a:bodyPr/>
        <a:lstStyle/>
        <a:p>
          <a:endParaRPr lang="de-DE" sz="2800"/>
        </a:p>
      </dgm:t>
    </dgm:pt>
    <dgm:pt modelId="{A6BEC1FA-3ECF-45E0-B4FA-F5AA14D0C79F}" type="sibTrans" cxnId="{25B37947-3D7E-4E30-AD56-900EA511C970}">
      <dgm:prSet/>
      <dgm:spPr/>
      <dgm:t>
        <a:bodyPr/>
        <a:lstStyle/>
        <a:p>
          <a:endParaRPr lang="de-DE" sz="2800"/>
        </a:p>
      </dgm:t>
    </dgm:pt>
    <dgm:pt modelId="{C6E0B3C8-5958-4EBE-8F5F-0E0909F0B03C}">
      <dgm:prSet custT="1"/>
      <dgm:spPr/>
      <dgm:t>
        <a:bodyPr/>
        <a:lstStyle/>
        <a:p>
          <a:r>
            <a:rPr lang="de-AT" sz="1200"/>
            <a:t>Werkcharakter?</a:t>
          </a:r>
          <a:endParaRPr lang="de-AT" sz="1200" dirty="0"/>
        </a:p>
      </dgm:t>
    </dgm:pt>
    <dgm:pt modelId="{78C6DD7A-9179-4FFD-A203-5BD84289E17D}" type="parTrans" cxnId="{47E6126F-6486-4C2D-ABA5-361DD0C481A2}">
      <dgm:prSet/>
      <dgm:spPr/>
      <dgm:t>
        <a:bodyPr/>
        <a:lstStyle/>
        <a:p>
          <a:endParaRPr lang="de-DE" sz="2800"/>
        </a:p>
      </dgm:t>
    </dgm:pt>
    <dgm:pt modelId="{3AC918AB-00B5-46CF-94EE-A51B52394130}" type="sibTrans" cxnId="{47E6126F-6486-4C2D-ABA5-361DD0C481A2}">
      <dgm:prSet/>
      <dgm:spPr/>
      <dgm:t>
        <a:bodyPr/>
        <a:lstStyle/>
        <a:p>
          <a:endParaRPr lang="de-DE" sz="2800"/>
        </a:p>
      </dgm:t>
    </dgm:pt>
    <dgm:pt modelId="{1E6D081F-38A1-4DBA-8ACB-9A4CDB64CAF0}">
      <dgm:prSet custT="1"/>
      <dgm:spPr/>
      <dgm:t>
        <a:bodyPr/>
        <a:lstStyle/>
        <a:p>
          <a:r>
            <a:rPr lang="de-AT" sz="1200" dirty="0"/>
            <a:t>niedrige Schutzanforderung, </a:t>
          </a:r>
          <a:r>
            <a:rPr lang="de-AT" sz="1200" dirty="0" err="1"/>
            <a:t>vgl</a:t>
          </a:r>
          <a:r>
            <a:rPr lang="de-AT" sz="1200" dirty="0"/>
            <a:t> EuGH C-5/08, </a:t>
          </a:r>
          <a:r>
            <a:rPr lang="de-AT" sz="1200" i="1" dirty="0" err="1"/>
            <a:t>Infopaq</a:t>
          </a:r>
          <a:r>
            <a:rPr lang="de-AT" sz="1200" dirty="0"/>
            <a:t> </a:t>
          </a:r>
        </a:p>
      </dgm:t>
    </dgm:pt>
    <dgm:pt modelId="{64D87E19-D8AD-4F79-8A88-4C83DBC067A5}" type="parTrans" cxnId="{E502B0CE-C938-4CDF-9701-52FBD3915D29}">
      <dgm:prSet/>
      <dgm:spPr/>
      <dgm:t>
        <a:bodyPr/>
        <a:lstStyle/>
        <a:p>
          <a:endParaRPr lang="de-DE" sz="2800"/>
        </a:p>
      </dgm:t>
    </dgm:pt>
    <dgm:pt modelId="{792C77C4-3F63-4DBE-94C6-9C67D10D956F}" type="sibTrans" cxnId="{E502B0CE-C938-4CDF-9701-52FBD3915D29}">
      <dgm:prSet/>
      <dgm:spPr/>
      <dgm:t>
        <a:bodyPr/>
        <a:lstStyle/>
        <a:p>
          <a:endParaRPr lang="de-DE" sz="2800"/>
        </a:p>
      </dgm:t>
    </dgm:pt>
    <dgm:pt modelId="{D63C9414-8B99-495B-89FD-5D7D0F554B38}">
      <dgm:prSet custT="1"/>
      <dgm:spPr/>
      <dgm:t>
        <a:bodyPr/>
        <a:lstStyle/>
        <a:p>
          <a:r>
            <a:rPr lang="de-AT" sz="1200" b="1" dirty="0"/>
            <a:t>KI-generierten Datums</a:t>
          </a:r>
          <a:endParaRPr lang="de-AT" sz="1200" dirty="0"/>
        </a:p>
      </dgm:t>
    </dgm:pt>
    <dgm:pt modelId="{1EB3F691-A2A2-4770-8683-1978A787B7BF}" type="parTrans" cxnId="{266D120C-CF00-4A09-B5FF-DB32D9B07896}">
      <dgm:prSet/>
      <dgm:spPr/>
      <dgm:t>
        <a:bodyPr/>
        <a:lstStyle/>
        <a:p>
          <a:endParaRPr lang="de-DE" sz="2800"/>
        </a:p>
      </dgm:t>
    </dgm:pt>
    <dgm:pt modelId="{3F2C6A6B-7C31-4B88-8906-31DA50C303A0}" type="sibTrans" cxnId="{266D120C-CF00-4A09-B5FF-DB32D9B07896}">
      <dgm:prSet/>
      <dgm:spPr/>
      <dgm:t>
        <a:bodyPr/>
        <a:lstStyle/>
        <a:p>
          <a:endParaRPr lang="de-DE" sz="2800"/>
        </a:p>
      </dgm:t>
    </dgm:pt>
    <dgm:pt modelId="{D4ADB5B7-C06D-40AF-8E0A-252FF3A1B6AE}">
      <dgm:prSet custT="1"/>
      <dgm:spPr/>
      <dgm:t>
        <a:bodyPr/>
        <a:lstStyle/>
        <a:p>
          <a:r>
            <a:rPr lang="de-AT" sz="1200" dirty="0"/>
            <a:t>Persönlichkeit und Individualität der </a:t>
          </a:r>
          <a:r>
            <a:rPr lang="de-AT" sz="1200" dirty="0" err="1"/>
            <a:t>nat</a:t>
          </a:r>
          <a:r>
            <a:rPr lang="de-AT" sz="1200" dirty="0"/>
            <a:t> Person (</a:t>
          </a:r>
          <a:r>
            <a:rPr lang="de-AT" sz="1200" dirty="0" err="1"/>
            <a:t>dh</a:t>
          </a:r>
          <a:r>
            <a:rPr lang="de-AT" sz="1200" dirty="0"/>
            <a:t> des Programmierers) noch erkennbar (KI als Hilfsmittel)?</a:t>
          </a:r>
        </a:p>
      </dgm:t>
    </dgm:pt>
    <dgm:pt modelId="{1EE53296-AFA1-4E4C-ADAC-8A28129AA0A2}" type="parTrans" cxnId="{F53A1B89-9583-454F-8E7C-4683E108F1DE}">
      <dgm:prSet/>
      <dgm:spPr/>
      <dgm:t>
        <a:bodyPr/>
        <a:lstStyle/>
        <a:p>
          <a:endParaRPr lang="de-DE" sz="2800"/>
        </a:p>
      </dgm:t>
    </dgm:pt>
    <dgm:pt modelId="{41D43C71-F4AF-48C7-A4AB-8172C47B4924}" type="sibTrans" cxnId="{F53A1B89-9583-454F-8E7C-4683E108F1DE}">
      <dgm:prSet/>
      <dgm:spPr/>
      <dgm:t>
        <a:bodyPr/>
        <a:lstStyle/>
        <a:p>
          <a:endParaRPr lang="de-DE" sz="2800"/>
        </a:p>
      </dgm:t>
    </dgm:pt>
    <dgm:pt modelId="{CC3B31D9-EF59-451F-9643-0C3132C96467}">
      <dgm:prSet custT="1"/>
      <dgm:spPr/>
      <dgm:t>
        <a:bodyPr/>
        <a:lstStyle/>
        <a:p>
          <a:r>
            <a:rPr lang="de-AT" sz="1200" b="1" dirty="0"/>
            <a:t>Datenbank</a:t>
          </a:r>
          <a:endParaRPr lang="de-AT" sz="1200" dirty="0"/>
        </a:p>
      </dgm:t>
    </dgm:pt>
    <dgm:pt modelId="{7DE41F08-F5B1-41AA-AC7C-79257D71FD80}" type="parTrans" cxnId="{97315B35-775F-45D6-BDC6-89AAEC881AFB}">
      <dgm:prSet/>
      <dgm:spPr/>
      <dgm:t>
        <a:bodyPr/>
        <a:lstStyle/>
        <a:p>
          <a:endParaRPr lang="de-DE" sz="2800"/>
        </a:p>
      </dgm:t>
    </dgm:pt>
    <dgm:pt modelId="{BDEC1BEF-0C65-4C0E-BF5D-13877345CBC2}" type="sibTrans" cxnId="{97315B35-775F-45D6-BDC6-89AAEC881AFB}">
      <dgm:prSet/>
      <dgm:spPr/>
      <dgm:t>
        <a:bodyPr/>
        <a:lstStyle/>
        <a:p>
          <a:endParaRPr lang="de-DE" sz="2800"/>
        </a:p>
      </dgm:t>
    </dgm:pt>
    <dgm:pt modelId="{60D5F5D0-3AE5-4DE0-959B-4ADF2BC65AE4}">
      <dgm:prSet custT="1"/>
      <dgm:spPr/>
      <dgm:t>
        <a:bodyPr/>
        <a:lstStyle/>
        <a:p>
          <a:r>
            <a:rPr lang="de-AT" sz="1200"/>
            <a:t>vgl § 40f UrhG</a:t>
          </a:r>
          <a:endParaRPr lang="de-AT" sz="1200" dirty="0"/>
        </a:p>
      </dgm:t>
    </dgm:pt>
    <dgm:pt modelId="{1FFF6348-20C7-4D8E-9D72-9EF3B5D48304}" type="parTrans" cxnId="{014019E2-466E-4484-B5EC-099DFA4FA39F}">
      <dgm:prSet/>
      <dgm:spPr/>
      <dgm:t>
        <a:bodyPr/>
        <a:lstStyle/>
        <a:p>
          <a:endParaRPr lang="de-DE" sz="2800"/>
        </a:p>
      </dgm:t>
    </dgm:pt>
    <dgm:pt modelId="{A9908F8B-1AE5-4EF5-8CCA-EDF1F242C7B8}" type="sibTrans" cxnId="{014019E2-466E-4484-B5EC-099DFA4FA39F}">
      <dgm:prSet/>
      <dgm:spPr/>
      <dgm:t>
        <a:bodyPr/>
        <a:lstStyle/>
        <a:p>
          <a:endParaRPr lang="de-DE" sz="2800"/>
        </a:p>
      </dgm:t>
    </dgm:pt>
    <dgm:pt modelId="{705A452E-D7C5-404E-96CE-6738C5777ACD}">
      <dgm:prSet custT="1"/>
      <dgm:spPr/>
      <dgm:t>
        <a:bodyPr/>
        <a:lstStyle/>
        <a:p>
          <a:r>
            <a:rPr lang="de-AT" sz="1200" b="1" dirty="0"/>
            <a:t>KI-generierten Datenbank</a:t>
          </a:r>
        </a:p>
      </dgm:t>
    </dgm:pt>
    <dgm:pt modelId="{2EBED122-9A92-428A-B186-25DB3C320E5B}" type="parTrans" cxnId="{A37EB610-F7FF-4A5E-BDCC-6818A9A3E470}">
      <dgm:prSet/>
      <dgm:spPr/>
      <dgm:t>
        <a:bodyPr/>
        <a:lstStyle/>
        <a:p>
          <a:endParaRPr lang="de-DE" sz="2800"/>
        </a:p>
      </dgm:t>
    </dgm:pt>
    <dgm:pt modelId="{625D489A-8E55-4629-8328-CDE36763637D}" type="sibTrans" cxnId="{A37EB610-F7FF-4A5E-BDCC-6818A9A3E470}">
      <dgm:prSet/>
      <dgm:spPr/>
      <dgm:t>
        <a:bodyPr/>
        <a:lstStyle/>
        <a:p>
          <a:endParaRPr lang="de-DE" sz="2800"/>
        </a:p>
      </dgm:t>
    </dgm:pt>
    <dgm:pt modelId="{149ADE26-B250-441C-836A-06DE51408323}">
      <dgm:prSet custT="1"/>
      <dgm:spPr/>
      <dgm:t>
        <a:bodyPr/>
        <a:lstStyle/>
        <a:p>
          <a:r>
            <a:rPr lang="de-AT" sz="1200" u="sng" dirty="0"/>
            <a:t>kein</a:t>
          </a:r>
          <a:r>
            <a:rPr lang="de-AT" sz="1200" dirty="0"/>
            <a:t> menschlicher Schaffensakt, sondern wesentliche Investitions-leistung (Initiative und/oder Risiko) erforderlich</a:t>
          </a:r>
        </a:p>
      </dgm:t>
    </dgm:pt>
    <dgm:pt modelId="{65CD21C3-B7BB-4F56-8482-FE32001876A6}" type="parTrans" cxnId="{D17ABE10-AD5F-414F-A22E-826216579628}">
      <dgm:prSet/>
      <dgm:spPr/>
      <dgm:t>
        <a:bodyPr/>
        <a:lstStyle/>
        <a:p>
          <a:endParaRPr lang="de-DE" sz="2800"/>
        </a:p>
      </dgm:t>
    </dgm:pt>
    <dgm:pt modelId="{2DF988B4-A889-41BD-A3B1-8C97C40782CB}" type="sibTrans" cxnId="{D17ABE10-AD5F-414F-A22E-826216579628}">
      <dgm:prSet/>
      <dgm:spPr/>
      <dgm:t>
        <a:bodyPr/>
        <a:lstStyle/>
        <a:p>
          <a:endParaRPr lang="de-DE" sz="2800"/>
        </a:p>
      </dgm:t>
    </dgm:pt>
    <dgm:pt modelId="{C08E2500-590E-4ABD-819B-2D67A06DB654}">
      <dgm:prSet custT="1"/>
      <dgm:spPr/>
      <dgm:t>
        <a:bodyPr/>
        <a:lstStyle/>
        <a:p>
          <a:r>
            <a:rPr lang="de-AT" sz="1200" dirty="0"/>
            <a:t>Maßstab: Eigenständigkeit  KI (Algorithmus als Schöpfer?)</a:t>
          </a:r>
        </a:p>
      </dgm:t>
    </dgm:pt>
    <dgm:pt modelId="{381C8C35-C20D-483F-9978-F9180F402587}" type="parTrans" cxnId="{30DF68A4-ED2D-4D4A-8BE4-38E0F9B0F7CF}">
      <dgm:prSet/>
      <dgm:spPr/>
      <dgm:t>
        <a:bodyPr/>
        <a:lstStyle/>
        <a:p>
          <a:endParaRPr lang="de-DE"/>
        </a:p>
      </dgm:t>
    </dgm:pt>
    <dgm:pt modelId="{F0EC9A9E-7084-4FE6-8ED5-2347A22ECA9C}" type="sibTrans" cxnId="{30DF68A4-ED2D-4D4A-8BE4-38E0F9B0F7CF}">
      <dgm:prSet/>
      <dgm:spPr/>
      <dgm:t>
        <a:bodyPr/>
        <a:lstStyle/>
        <a:p>
          <a:endParaRPr lang="de-DE"/>
        </a:p>
      </dgm:t>
    </dgm:pt>
    <dgm:pt modelId="{85C316AB-4B1C-40DA-AE58-2E49FBCE6235}" type="pres">
      <dgm:prSet presAssocID="{6E38D8F8-8E03-4A59-AD25-F152ACC98AEB}" presName="Name0" presStyleCnt="0">
        <dgm:presLayoutVars>
          <dgm:dir/>
          <dgm:animLvl val="lvl"/>
          <dgm:resizeHandles val="exact"/>
        </dgm:presLayoutVars>
      </dgm:prSet>
      <dgm:spPr/>
    </dgm:pt>
    <dgm:pt modelId="{94A83CDC-CED0-47C6-992F-24E61E5774CE}" type="pres">
      <dgm:prSet presAssocID="{532859FF-9589-477E-AFDB-07E8AE353010}" presName="composite" presStyleCnt="0"/>
      <dgm:spPr/>
    </dgm:pt>
    <dgm:pt modelId="{114F2E68-65A9-48DB-A299-C31751B06836}" type="pres">
      <dgm:prSet presAssocID="{532859FF-9589-477E-AFDB-07E8AE35301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9558298-FF11-450D-BD68-DF364DE526CA}" type="pres">
      <dgm:prSet presAssocID="{532859FF-9589-477E-AFDB-07E8AE353010}" presName="desTx" presStyleLbl="alignAccFollowNode1" presStyleIdx="0" presStyleCnt="4">
        <dgm:presLayoutVars>
          <dgm:bulletEnabled val="1"/>
        </dgm:presLayoutVars>
      </dgm:prSet>
      <dgm:spPr/>
    </dgm:pt>
    <dgm:pt modelId="{07C6F226-88EB-4EBC-8F84-C57A75D60CE4}" type="pres">
      <dgm:prSet presAssocID="{A6BEC1FA-3ECF-45E0-B4FA-F5AA14D0C79F}" presName="space" presStyleCnt="0"/>
      <dgm:spPr/>
    </dgm:pt>
    <dgm:pt modelId="{01CC5137-1030-4555-BF41-634B3D19C669}" type="pres">
      <dgm:prSet presAssocID="{D63C9414-8B99-495B-89FD-5D7D0F554B38}" presName="composite" presStyleCnt="0"/>
      <dgm:spPr/>
    </dgm:pt>
    <dgm:pt modelId="{DE50B391-4483-4989-9535-39BD58B9574E}" type="pres">
      <dgm:prSet presAssocID="{D63C9414-8B99-495B-89FD-5D7D0F554B3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1253F64-F21B-4D36-9972-F982F9AA3AC0}" type="pres">
      <dgm:prSet presAssocID="{D63C9414-8B99-495B-89FD-5D7D0F554B38}" presName="desTx" presStyleLbl="alignAccFollowNode1" presStyleIdx="1" presStyleCnt="4">
        <dgm:presLayoutVars>
          <dgm:bulletEnabled val="1"/>
        </dgm:presLayoutVars>
      </dgm:prSet>
      <dgm:spPr/>
    </dgm:pt>
    <dgm:pt modelId="{60258BB6-E4EC-485B-B4CA-1EF1DFFE8430}" type="pres">
      <dgm:prSet presAssocID="{3F2C6A6B-7C31-4B88-8906-31DA50C303A0}" presName="space" presStyleCnt="0"/>
      <dgm:spPr/>
    </dgm:pt>
    <dgm:pt modelId="{87899891-2FE5-4B46-BFB9-04C87F6BF67C}" type="pres">
      <dgm:prSet presAssocID="{CC3B31D9-EF59-451F-9643-0C3132C96467}" presName="composite" presStyleCnt="0"/>
      <dgm:spPr/>
    </dgm:pt>
    <dgm:pt modelId="{CB3E5305-1C23-427A-A8C5-BC6C9EC05899}" type="pres">
      <dgm:prSet presAssocID="{CC3B31D9-EF59-451F-9643-0C3132C964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2CB5D0-E468-421F-AFAC-D507BC11300C}" type="pres">
      <dgm:prSet presAssocID="{CC3B31D9-EF59-451F-9643-0C3132C96467}" presName="desTx" presStyleLbl="alignAccFollowNode1" presStyleIdx="2" presStyleCnt="4">
        <dgm:presLayoutVars>
          <dgm:bulletEnabled val="1"/>
        </dgm:presLayoutVars>
      </dgm:prSet>
      <dgm:spPr/>
    </dgm:pt>
    <dgm:pt modelId="{F94336D7-69D1-435F-AD95-5EFCC9455DD5}" type="pres">
      <dgm:prSet presAssocID="{BDEC1BEF-0C65-4C0E-BF5D-13877345CBC2}" presName="space" presStyleCnt="0"/>
      <dgm:spPr/>
    </dgm:pt>
    <dgm:pt modelId="{D819F464-0D7C-4BFB-B2D3-CC4E900A412B}" type="pres">
      <dgm:prSet presAssocID="{705A452E-D7C5-404E-96CE-6738C5777ACD}" presName="composite" presStyleCnt="0"/>
      <dgm:spPr/>
    </dgm:pt>
    <dgm:pt modelId="{61CD8B95-9434-42A9-B1A2-09D5F2025714}" type="pres">
      <dgm:prSet presAssocID="{705A452E-D7C5-404E-96CE-6738C5777AC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638C13A-2161-4156-BB3D-C0D888B09DB1}" type="pres">
      <dgm:prSet presAssocID="{705A452E-D7C5-404E-96CE-6738C5777AC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66D120C-CF00-4A09-B5FF-DB32D9B07896}" srcId="{6E38D8F8-8E03-4A59-AD25-F152ACC98AEB}" destId="{D63C9414-8B99-495B-89FD-5D7D0F554B38}" srcOrd="1" destOrd="0" parTransId="{1EB3F691-A2A2-4770-8683-1978A787B7BF}" sibTransId="{3F2C6A6B-7C31-4B88-8906-31DA50C303A0}"/>
    <dgm:cxn modelId="{1E81D80D-0790-4335-902F-AAD29778F7B6}" type="presOf" srcId="{CC3B31D9-EF59-451F-9643-0C3132C96467}" destId="{CB3E5305-1C23-427A-A8C5-BC6C9EC05899}" srcOrd="0" destOrd="0" presId="urn:microsoft.com/office/officeart/2005/8/layout/hList1"/>
    <dgm:cxn modelId="{A37EB610-F7FF-4A5E-BDCC-6818A9A3E470}" srcId="{6E38D8F8-8E03-4A59-AD25-F152ACC98AEB}" destId="{705A452E-D7C5-404E-96CE-6738C5777ACD}" srcOrd="3" destOrd="0" parTransId="{2EBED122-9A92-428A-B186-25DB3C320E5B}" sibTransId="{625D489A-8E55-4629-8328-CDE36763637D}"/>
    <dgm:cxn modelId="{D17ABE10-AD5F-414F-A22E-826216579628}" srcId="{705A452E-D7C5-404E-96CE-6738C5777ACD}" destId="{149ADE26-B250-441C-836A-06DE51408323}" srcOrd="0" destOrd="0" parTransId="{65CD21C3-B7BB-4F56-8482-FE32001876A6}" sibTransId="{2DF988B4-A889-41BD-A3B1-8C97C40782CB}"/>
    <dgm:cxn modelId="{86EFAA16-54BC-4F5C-B471-7E6A40E1000F}" type="presOf" srcId="{D4ADB5B7-C06D-40AF-8E0A-252FF3A1B6AE}" destId="{D1253F64-F21B-4D36-9972-F982F9AA3AC0}" srcOrd="0" destOrd="0" presId="urn:microsoft.com/office/officeart/2005/8/layout/hList1"/>
    <dgm:cxn modelId="{221C271C-C48F-45AC-A37B-B21A3C40B70C}" type="presOf" srcId="{C6E0B3C8-5958-4EBE-8F5F-0E0909F0B03C}" destId="{B9558298-FF11-450D-BD68-DF364DE526CA}" srcOrd="0" destOrd="0" presId="urn:microsoft.com/office/officeart/2005/8/layout/hList1"/>
    <dgm:cxn modelId="{97315B35-775F-45D6-BDC6-89AAEC881AFB}" srcId="{6E38D8F8-8E03-4A59-AD25-F152ACC98AEB}" destId="{CC3B31D9-EF59-451F-9643-0C3132C96467}" srcOrd="2" destOrd="0" parTransId="{7DE41F08-F5B1-41AA-AC7C-79257D71FD80}" sibTransId="{BDEC1BEF-0C65-4C0E-BF5D-13877345CBC2}"/>
    <dgm:cxn modelId="{77972C61-5742-4280-9753-5CDEB5E138BB}" type="presOf" srcId="{1E6D081F-38A1-4DBA-8ACB-9A4CDB64CAF0}" destId="{B9558298-FF11-450D-BD68-DF364DE526CA}" srcOrd="0" destOrd="1" presId="urn:microsoft.com/office/officeart/2005/8/layout/hList1"/>
    <dgm:cxn modelId="{B6A93964-5E66-4458-80F3-668FC15333CE}" type="presOf" srcId="{149ADE26-B250-441C-836A-06DE51408323}" destId="{3638C13A-2161-4156-BB3D-C0D888B09DB1}" srcOrd="0" destOrd="0" presId="urn:microsoft.com/office/officeart/2005/8/layout/hList1"/>
    <dgm:cxn modelId="{25B37947-3D7E-4E30-AD56-900EA511C970}" srcId="{6E38D8F8-8E03-4A59-AD25-F152ACC98AEB}" destId="{532859FF-9589-477E-AFDB-07E8AE353010}" srcOrd="0" destOrd="0" parTransId="{F0C4074C-2F2E-4635-9137-2ED5E0ECE2AC}" sibTransId="{A6BEC1FA-3ECF-45E0-B4FA-F5AA14D0C79F}"/>
    <dgm:cxn modelId="{47E6126F-6486-4C2D-ABA5-361DD0C481A2}" srcId="{532859FF-9589-477E-AFDB-07E8AE353010}" destId="{C6E0B3C8-5958-4EBE-8F5F-0E0909F0B03C}" srcOrd="0" destOrd="0" parTransId="{78C6DD7A-9179-4FFD-A203-5BD84289E17D}" sibTransId="{3AC918AB-00B5-46CF-94EE-A51B52394130}"/>
    <dgm:cxn modelId="{70D4C453-BA9E-4DA2-943D-5C796867FAC5}" type="presOf" srcId="{D63C9414-8B99-495B-89FD-5D7D0F554B38}" destId="{DE50B391-4483-4989-9535-39BD58B9574E}" srcOrd="0" destOrd="0" presId="urn:microsoft.com/office/officeart/2005/8/layout/hList1"/>
    <dgm:cxn modelId="{96B58E87-CF33-4DDD-8114-3C904BD228FE}" type="presOf" srcId="{532859FF-9589-477E-AFDB-07E8AE353010}" destId="{114F2E68-65A9-48DB-A299-C31751B06836}" srcOrd="0" destOrd="0" presId="urn:microsoft.com/office/officeart/2005/8/layout/hList1"/>
    <dgm:cxn modelId="{F53A1B89-9583-454F-8E7C-4683E108F1DE}" srcId="{D63C9414-8B99-495B-89FD-5D7D0F554B38}" destId="{D4ADB5B7-C06D-40AF-8E0A-252FF3A1B6AE}" srcOrd="0" destOrd="0" parTransId="{1EE53296-AFA1-4E4C-ADAC-8A28129AA0A2}" sibTransId="{41D43C71-F4AF-48C7-A4AB-8172C47B4924}"/>
    <dgm:cxn modelId="{0278C796-CFB2-4F40-ACCA-01C277221673}" type="presOf" srcId="{705A452E-D7C5-404E-96CE-6738C5777ACD}" destId="{61CD8B95-9434-42A9-B1A2-09D5F2025714}" srcOrd="0" destOrd="0" presId="urn:microsoft.com/office/officeart/2005/8/layout/hList1"/>
    <dgm:cxn modelId="{7A6ED59B-EB48-490F-BD82-C19941F3E9D0}" type="presOf" srcId="{C08E2500-590E-4ABD-819B-2D67A06DB654}" destId="{D1253F64-F21B-4D36-9972-F982F9AA3AC0}" srcOrd="0" destOrd="1" presId="urn:microsoft.com/office/officeart/2005/8/layout/hList1"/>
    <dgm:cxn modelId="{30DF68A4-ED2D-4D4A-8BE4-38E0F9B0F7CF}" srcId="{D63C9414-8B99-495B-89FD-5D7D0F554B38}" destId="{C08E2500-590E-4ABD-819B-2D67A06DB654}" srcOrd="1" destOrd="0" parTransId="{381C8C35-C20D-483F-9978-F9180F402587}" sibTransId="{F0EC9A9E-7084-4FE6-8ED5-2347A22ECA9C}"/>
    <dgm:cxn modelId="{0F1D03AD-A7AC-407B-ABA8-EE60B912EB13}" type="presOf" srcId="{60D5F5D0-3AE5-4DE0-959B-4ADF2BC65AE4}" destId="{6B2CB5D0-E468-421F-AFAC-D507BC11300C}" srcOrd="0" destOrd="0" presId="urn:microsoft.com/office/officeart/2005/8/layout/hList1"/>
    <dgm:cxn modelId="{E502B0CE-C938-4CDF-9701-52FBD3915D29}" srcId="{532859FF-9589-477E-AFDB-07E8AE353010}" destId="{1E6D081F-38A1-4DBA-8ACB-9A4CDB64CAF0}" srcOrd="1" destOrd="0" parTransId="{64D87E19-D8AD-4F79-8A88-4C83DBC067A5}" sibTransId="{792C77C4-3F63-4DBE-94C6-9C67D10D956F}"/>
    <dgm:cxn modelId="{014019E2-466E-4484-B5EC-099DFA4FA39F}" srcId="{CC3B31D9-EF59-451F-9643-0C3132C96467}" destId="{60D5F5D0-3AE5-4DE0-959B-4ADF2BC65AE4}" srcOrd="0" destOrd="0" parTransId="{1FFF6348-20C7-4D8E-9D72-9EF3B5D48304}" sibTransId="{A9908F8B-1AE5-4EF5-8CCA-EDF1F242C7B8}"/>
    <dgm:cxn modelId="{BF2EB3EB-B902-479E-8DA7-67A7A98F35EE}" type="presOf" srcId="{6E38D8F8-8E03-4A59-AD25-F152ACC98AEB}" destId="{85C316AB-4B1C-40DA-AE58-2E49FBCE6235}" srcOrd="0" destOrd="0" presId="urn:microsoft.com/office/officeart/2005/8/layout/hList1"/>
    <dgm:cxn modelId="{3D85DE88-8E58-4484-9F33-335D18A246BE}" type="presParOf" srcId="{85C316AB-4B1C-40DA-AE58-2E49FBCE6235}" destId="{94A83CDC-CED0-47C6-992F-24E61E5774CE}" srcOrd="0" destOrd="0" presId="urn:microsoft.com/office/officeart/2005/8/layout/hList1"/>
    <dgm:cxn modelId="{A79A00AA-D1A1-4F45-B236-50FD6A9BA6CE}" type="presParOf" srcId="{94A83CDC-CED0-47C6-992F-24E61E5774CE}" destId="{114F2E68-65A9-48DB-A299-C31751B06836}" srcOrd="0" destOrd="0" presId="urn:microsoft.com/office/officeart/2005/8/layout/hList1"/>
    <dgm:cxn modelId="{75A9072F-C685-4E08-BFD9-078FD370BE46}" type="presParOf" srcId="{94A83CDC-CED0-47C6-992F-24E61E5774CE}" destId="{B9558298-FF11-450D-BD68-DF364DE526CA}" srcOrd="1" destOrd="0" presId="urn:microsoft.com/office/officeart/2005/8/layout/hList1"/>
    <dgm:cxn modelId="{731D54FA-A76A-4FAB-A1C8-BC190085DA6B}" type="presParOf" srcId="{85C316AB-4B1C-40DA-AE58-2E49FBCE6235}" destId="{07C6F226-88EB-4EBC-8F84-C57A75D60CE4}" srcOrd="1" destOrd="0" presId="urn:microsoft.com/office/officeart/2005/8/layout/hList1"/>
    <dgm:cxn modelId="{3A7F9D1F-BECD-40DF-91B5-2C5C4B86BE5B}" type="presParOf" srcId="{85C316AB-4B1C-40DA-AE58-2E49FBCE6235}" destId="{01CC5137-1030-4555-BF41-634B3D19C669}" srcOrd="2" destOrd="0" presId="urn:microsoft.com/office/officeart/2005/8/layout/hList1"/>
    <dgm:cxn modelId="{934B285E-D38A-42DB-8EEC-954033798A43}" type="presParOf" srcId="{01CC5137-1030-4555-BF41-634B3D19C669}" destId="{DE50B391-4483-4989-9535-39BD58B9574E}" srcOrd="0" destOrd="0" presId="urn:microsoft.com/office/officeart/2005/8/layout/hList1"/>
    <dgm:cxn modelId="{C22A0C43-3826-45C0-A2F3-891A6F2542CB}" type="presParOf" srcId="{01CC5137-1030-4555-BF41-634B3D19C669}" destId="{D1253F64-F21B-4D36-9972-F982F9AA3AC0}" srcOrd="1" destOrd="0" presId="urn:microsoft.com/office/officeart/2005/8/layout/hList1"/>
    <dgm:cxn modelId="{F8AC37E2-8A98-44C0-97C2-6A438AA298E3}" type="presParOf" srcId="{85C316AB-4B1C-40DA-AE58-2E49FBCE6235}" destId="{60258BB6-E4EC-485B-B4CA-1EF1DFFE8430}" srcOrd="3" destOrd="0" presId="urn:microsoft.com/office/officeart/2005/8/layout/hList1"/>
    <dgm:cxn modelId="{6CD415E7-B188-4025-A887-C3725CE0D5EA}" type="presParOf" srcId="{85C316AB-4B1C-40DA-AE58-2E49FBCE6235}" destId="{87899891-2FE5-4B46-BFB9-04C87F6BF67C}" srcOrd="4" destOrd="0" presId="urn:microsoft.com/office/officeart/2005/8/layout/hList1"/>
    <dgm:cxn modelId="{4B82FD90-6473-4C0B-A776-0DC6506FF698}" type="presParOf" srcId="{87899891-2FE5-4B46-BFB9-04C87F6BF67C}" destId="{CB3E5305-1C23-427A-A8C5-BC6C9EC05899}" srcOrd="0" destOrd="0" presId="urn:microsoft.com/office/officeart/2005/8/layout/hList1"/>
    <dgm:cxn modelId="{BE1D9086-B790-48D3-93D4-1AEC41F58EB4}" type="presParOf" srcId="{87899891-2FE5-4B46-BFB9-04C87F6BF67C}" destId="{6B2CB5D0-E468-421F-AFAC-D507BC11300C}" srcOrd="1" destOrd="0" presId="urn:microsoft.com/office/officeart/2005/8/layout/hList1"/>
    <dgm:cxn modelId="{5025DDE4-4FC2-4388-977F-97105C0DF6E1}" type="presParOf" srcId="{85C316AB-4B1C-40DA-AE58-2E49FBCE6235}" destId="{F94336D7-69D1-435F-AD95-5EFCC9455DD5}" srcOrd="5" destOrd="0" presId="urn:microsoft.com/office/officeart/2005/8/layout/hList1"/>
    <dgm:cxn modelId="{30CC6F2E-BE48-40AF-883B-2E1C51717A23}" type="presParOf" srcId="{85C316AB-4B1C-40DA-AE58-2E49FBCE6235}" destId="{D819F464-0D7C-4BFB-B2D3-CC4E900A412B}" srcOrd="6" destOrd="0" presId="urn:microsoft.com/office/officeart/2005/8/layout/hList1"/>
    <dgm:cxn modelId="{F69EBA0D-3120-4CD6-ADD3-784D60A93943}" type="presParOf" srcId="{D819F464-0D7C-4BFB-B2D3-CC4E900A412B}" destId="{61CD8B95-9434-42A9-B1A2-09D5F2025714}" srcOrd="0" destOrd="0" presId="urn:microsoft.com/office/officeart/2005/8/layout/hList1"/>
    <dgm:cxn modelId="{12607B83-F44A-4489-ADD8-1B96760DAAA8}" type="presParOf" srcId="{D819F464-0D7C-4BFB-B2D3-CC4E900A412B}" destId="{3638C13A-2161-4156-BB3D-C0D888B09D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43BDA-CA71-40DB-8ACA-D18CD52393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5492E8-8DDF-4724-96F4-C49BD632CC8A}">
      <dgm:prSet phldrT="[Text]"/>
      <dgm:spPr/>
      <dgm:t>
        <a:bodyPr/>
        <a:lstStyle/>
        <a:p>
          <a:r>
            <a:rPr lang="de-AT" b="1" dirty="0"/>
            <a:t>Herausgeber des NFT</a:t>
          </a:r>
          <a:endParaRPr lang="de-DE" dirty="0"/>
        </a:p>
      </dgm:t>
    </dgm:pt>
    <dgm:pt modelId="{25C9D477-975E-4306-9ACF-50544F673D4D}" type="parTrans" cxnId="{CAD5D9B6-00EE-49FE-9418-D3353FC4BBD7}">
      <dgm:prSet/>
      <dgm:spPr/>
      <dgm:t>
        <a:bodyPr/>
        <a:lstStyle/>
        <a:p>
          <a:endParaRPr lang="de-DE"/>
        </a:p>
      </dgm:t>
    </dgm:pt>
    <dgm:pt modelId="{C39A0E4E-11D8-41D3-B53D-67A06C8DA7B2}" type="sibTrans" cxnId="{CAD5D9B6-00EE-49FE-9418-D3353FC4BBD7}">
      <dgm:prSet/>
      <dgm:spPr/>
      <dgm:t>
        <a:bodyPr/>
        <a:lstStyle/>
        <a:p>
          <a:endParaRPr lang="de-DE"/>
        </a:p>
      </dgm:t>
    </dgm:pt>
    <dgm:pt modelId="{E3B2DE7B-33FC-474F-A674-0CAF300D77F2}">
      <dgm:prSet/>
      <dgm:spPr/>
      <dgm:t>
        <a:bodyPr/>
        <a:lstStyle/>
        <a:p>
          <a:r>
            <a:rPr lang="en-US" b="1" dirty="0"/>
            <a:t>Host-Provider</a:t>
          </a:r>
          <a:r>
            <a:rPr lang="en-US" dirty="0"/>
            <a:t> </a:t>
          </a:r>
          <a:endParaRPr lang="de-AT" dirty="0"/>
        </a:p>
      </dgm:t>
    </dgm:pt>
    <dgm:pt modelId="{0E4DFA88-B914-4DB8-847B-9BA02B66BB51}" type="parTrans" cxnId="{4CF847F9-D6E8-4497-8058-5629EB0DEE1D}">
      <dgm:prSet/>
      <dgm:spPr/>
      <dgm:t>
        <a:bodyPr/>
        <a:lstStyle/>
        <a:p>
          <a:endParaRPr lang="de-DE"/>
        </a:p>
      </dgm:t>
    </dgm:pt>
    <dgm:pt modelId="{A79207F6-71CD-4C60-9AAE-4DBC47D6AA4E}" type="sibTrans" cxnId="{4CF847F9-D6E8-4497-8058-5629EB0DEE1D}">
      <dgm:prSet/>
      <dgm:spPr/>
      <dgm:t>
        <a:bodyPr/>
        <a:lstStyle/>
        <a:p>
          <a:endParaRPr lang="de-DE"/>
        </a:p>
      </dgm:t>
    </dgm:pt>
    <dgm:pt modelId="{A95ED284-C742-4558-B8C9-741050AA7530}">
      <dgm:prSet/>
      <dgm:spPr/>
      <dgm:t>
        <a:bodyPr/>
        <a:lstStyle/>
        <a:p>
          <a:r>
            <a:rPr lang="de-AT"/>
            <a:t>§ 81 UrhG iVm § 16 ECG: gerichtet auf Untersagung des Hostings des Werks auf Server (Link inhaltsleer)</a:t>
          </a:r>
          <a:endParaRPr lang="de-AT" dirty="0"/>
        </a:p>
      </dgm:t>
    </dgm:pt>
    <dgm:pt modelId="{7A8ED771-FAD8-472B-B538-AAF69464DC0C}" type="parTrans" cxnId="{E96FD7B8-7403-4BD3-8CF8-9F48269B05D8}">
      <dgm:prSet/>
      <dgm:spPr/>
      <dgm:t>
        <a:bodyPr/>
        <a:lstStyle/>
        <a:p>
          <a:endParaRPr lang="de-DE"/>
        </a:p>
      </dgm:t>
    </dgm:pt>
    <dgm:pt modelId="{9B715661-579E-4BE0-9C28-B646C896D171}" type="sibTrans" cxnId="{E96FD7B8-7403-4BD3-8CF8-9F48269B05D8}">
      <dgm:prSet/>
      <dgm:spPr/>
      <dgm:t>
        <a:bodyPr/>
        <a:lstStyle/>
        <a:p>
          <a:endParaRPr lang="de-DE"/>
        </a:p>
      </dgm:t>
    </dgm:pt>
    <dgm:pt modelId="{9A47A53D-C466-4FF0-AA93-4DF850A38FDF}">
      <dgm:prSet/>
      <dgm:spPr/>
      <dgm:t>
        <a:bodyPr/>
        <a:lstStyle/>
        <a:p>
          <a:r>
            <a:rPr lang="de-AT" dirty="0"/>
            <a:t>ABER: </a:t>
          </a:r>
          <a:r>
            <a:rPr lang="de-AT" b="1" dirty="0"/>
            <a:t>praktische Probleme in der Durchführung</a:t>
          </a:r>
          <a:r>
            <a:rPr lang="de-AT" dirty="0"/>
            <a:t>, </a:t>
          </a:r>
          <a:r>
            <a:rPr lang="de-AT" dirty="0" err="1"/>
            <a:t>insb</a:t>
          </a:r>
          <a:r>
            <a:rPr lang="de-AT" dirty="0"/>
            <a:t> bei Verwendung dezentralen </a:t>
          </a:r>
          <a:r>
            <a:rPr lang="de-AT" dirty="0" err="1"/>
            <a:t>Interplanetary</a:t>
          </a:r>
          <a:r>
            <a:rPr lang="de-AT" dirty="0"/>
            <a:t>-File-Systems</a:t>
          </a:r>
        </a:p>
      </dgm:t>
    </dgm:pt>
    <dgm:pt modelId="{D05EBD58-E23E-4515-825C-491A352F32DE}" type="parTrans" cxnId="{B32815CF-8E01-49F6-82CA-B1C844B9367F}">
      <dgm:prSet/>
      <dgm:spPr/>
      <dgm:t>
        <a:bodyPr/>
        <a:lstStyle/>
        <a:p>
          <a:endParaRPr lang="de-DE"/>
        </a:p>
      </dgm:t>
    </dgm:pt>
    <dgm:pt modelId="{8295D3E7-04EF-4212-8FB9-42E34C522032}" type="sibTrans" cxnId="{B32815CF-8E01-49F6-82CA-B1C844B9367F}">
      <dgm:prSet/>
      <dgm:spPr/>
      <dgm:t>
        <a:bodyPr/>
        <a:lstStyle/>
        <a:p>
          <a:endParaRPr lang="de-DE"/>
        </a:p>
      </dgm:t>
    </dgm:pt>
    <dgm:pt modelId="{3C103453-4739-4EBA-96FF-5050BEA37E97}">
      <dgm:prSet phldrT="[Text]"/>
      <dgm:spPr/>
      <dgm:t>
        <a:bodyPr/>
        <a:lstStyle/>
        <a:p>
          <a:r>
            <a:rPr lang="de-AT" dirty="0"/>
            <a:t>Digitalisierung/Kopieren des Werks wie auch öffentliche Zurverfügungstellung = relevante Verwertungshandlung</a:t>
          </a:r>
          <a:endParaRPr lang="de-DE" dirty="0"/>
        </a:p>
      </dgm:t>
    </dgm:pt>
    <dgm:pt modelId="{2F3F9F3D-8A42-44A7-A591-AC710018BA74}" type="parTrans" cxnId="{8F5F3A90-C3D4-4215-B348-0C91DC9622FF}">
      <dgm:prSet/>
      <dgm:spPr/>
      <dgm:t>
        <a:bodyPr/>
        <a:lstStyle/>
        <a:p>
          <a:endParaRPr lang="de-DE"/>
        </a:p>
      </dgm:t>
    </dgm:pt>
    <dgm:pt modelId="{70CEEA6E-99D7-457C-AB88-20C28B9406F1}" type="sibTrans" cxnId="{8F5F3A90-C3D4-4215-B348-0C91DC9622FF}">
      <dgm:prSet/>
      <dgm:spPr/>
      <dgm:t>
        <a:bodyPr/>
        <a:lstStyle/>
        <a:p>
          <a:endParaRPr lang="de-DE"/>
        </a:p>
      </dgm:t>
    </dgm:pt>
    <dgm:pt modelId="{E5039C31-A321-42FD-8B20-1DEE4674EA52}">
      <dgm:prSet phldrT="[Text]"/>
      <dgm:spPr/>
      <dgm:t>
        <a:bodyPr/>
        <a:lstStyle/>
        <a:p>
          <a:r>
            <a:rPr lang="de-DE" b="1" dirty="0" err="1"/>
            <a:t>uU</a:t>
          </a:r>
          <a:r>
            <a:rPr lang="de-DE" b="1" dirty="0"/>
            <a:t> problematisch: Rechtsdurchsetzung </a:t>
          </a:r>
          <a:r>
            <a:rPr lang="de-DE" dirty="0"/>
            <a:t>(Identifikation Herausgeber)</a:t>
          </a:r>
        </a:p>
      </dgm:t>
    </dgm:pt>
    <dgm:pt modelId="{6276C924-46BF-4AA3-882B-743757F7E8B7}" type="parTrans" cxnId="{EC7FB2C4-74C0-483F-A8FB-28E266BE1908}">
      <dgm:prSet/>
      <dgm:spPr/>
      <dgm:t>
        <a:bodyPr/>
        <a:lstStyle/>
        <a:p>
          <a:endParaRPr lang="de-DE"/>
        </a:p>
      </dgm:t>
    </dgm:pt>
    <dgm:pt modelId="{FFACC900-0C06-40E9-A601-31ECA49208FA}" type="sibTrans" cxnId="{EC7FB2C4-74C0-483F-A8FB-28E266BE1908}">
      <dgm:prSet/>
      <dgm:spPr/>
      <dgm:t>
        <a:bodyPr/>
        <a:lstStyle/>
        <a:p>
          <a:endParaRPr lang="de-DE"/>
        </a:p>
      </dgm:t>
    </dgm:pt>
    <dgm:pt modelId="{121872FA-644A-415A-8C99-C777BCD6F2B5}" type="pres">
      <dgm:prSet presAssocID="{10643BDA-CA71-40DB-8ACA-D18CD52393D7}" presName="Name0" presStyleCnt="0">
        <dgm:presLayoutVars>
          <dgm:dir/>
          <dgm:animLvl val="lvl"/>
          <dgm:resizeHandles val="exact"/>
        </dgm:presLayoutVars>
      </dgm:prSet>
      <dgm:spPr/>
    </dgm:pt>
    <dgm:pt modelId="{8560F59C-95FD-4C31-A819-B77B4F774506}" type="pres">
      <dgm:prSet presAssocID="{9B5492E8-8DDF-4724-96F4-C49BD632CC8A}" presName="composite" presStyleCnt="0"/>
      <dgm:spPr/>
    </dgm:pt>
    <dgm:pt modelId="{733AB7D7-BD8E-42C6-899C-B33E6B864ED4}" type="pres">
      <dgm:prSet presAssocID="{9B5492E8-8DDF-4724-96F4-C49BD632CC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37C0966-6834-4854-9C01-FA3E3FB052C5}" type="pres">
      <dgm:prSet presAssocID="{9B5492E8-8DDF-4724-96F4-C49BD632CC8A}" presName="desTx" presStyleLbl="alignAccFollowNode1" presStyleIdx="0" presStyleCnt="2">
        <dgm:presLayoutVars>
          <dgm:bulletEnabled val="1"/>
        </dgm:presLayoutVars>
      </dgm:prSet>
      <dgm:spPr/>
    </dgm:pt>
    <dgm:pt modelId="{24523CA3-6F28-48AA-85A3-F02D6C5D6ED4}" type="pres">
      <dgm:prSet presAssocID="{C39A0E4E-11D8-41D3-B53D-67A06C8DA7B2}" presName="space" presStyleCnt="0"/>
      <dgm:spPr/>
    </dgm:pt>
    <dgm:pt modelId="{503221AA-3A2C-4D20-A76E-CFD69CBE31A0}" type="pres">
      <dgm:prSet presAssocID="{E3B2DE7B-33FC-474F-A674-0CAF300D77F2}" presName="composite" presStyleCnt="0"/>
      <dgm:spPr/>
    </dgm:pt>
    <dgm:pt modelId="{548D15B0-E903-4F2B-871E-60BA031A2A35}" type="pres">
      <dgm:prSet presAssocID="{E3B2DE7B-33FC-474F-A674-0CAF300D77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0BD1857-3442-44A2-AA7A-E8C48ADA0269}" type="pres">
      <dgm:prSet presAssocID="{E3B2DE7B-33FC-474F-A674-0CAF300D77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3986102-B9FD-4838-BF0A-2CB4F1083F07}" type="presOf" srcId="{A95ED284-C742-4558-B8C9-741050AA7530}" destId="{50BD1857-3442-44A2-AA7A-E8C48ADA0269}" srcOrd="0" destOrd="0" presId="urn:microsoft.com/office/officeart/2005/8/layout/hList1"/>
    <dgm:cxn modelId="{C6222D0A-74CA-49FF-95DC-3EC441E680C9}" type="presOf" srcId="{9A47A53D-C466-4FF0-AA93-4DF850A38FDF}" destId="{50BD1857-3442-44A2-AA7A-E8C48ADA0269}" srcOrd="0" destOrd="1" presId="urn:microsoft.com/office/officeart/2005/8/layout/hList1"/>
    <dgm:cxn modelId="{623CEF3A-54F4-415F-9015-DF2CB0952794}" type="presOf" srcId="{E5039C31-A321-42FD-8B20-1DEE4674EA52}" destId="{337C0966-6834-4854-9C01-FA3E3FB052C5}" srcOrd="0" destOrd="1" presId="urn:microsoft.com/office/officeart/2005/8/layout/hList1"/>
    <dgm:cxn modelId="{30D4414F-5C69-456E-AC30-6BB47F537F89}" type="presOf" srcId="{10643BDA-CA71-40DB-8ACA-D18CD52393D7}" destId="{121872FA-644A-415A-8C99-C777BCD6F2B5}" srcOrd="0" destOrd="0" presId="urn:microsoft.com/office/officeart/2005/8/layout/hList1"/>
    <dgm:cxn modelId="{CBD1A87A-FE74-4A00-994F-BFA24B40C23B}" type="presOf" srcId="{9B5492E8-8DDF-4724-96F4-C49BD632CC8A}" destId="{733AB7D7-BD8E-42C6-899C-B33E6B864ED4}" srcOrd="0" destOrd="0" presId="urn:microsoft.com/office/officeart/2005/8/layout/hList1"/>
    <dgm:cxn modelId="{8F5F3A90-C3D4-4215-B348-0C91DC9622FF}" srcId="{9B5492E8-8DDF-4724-96F4-C49BD632CC8A}" destId="{3C103453-4739-4EBA-96FF-5050BEA37E97}" srcOrd="0" destOrd="0" parTransId="{2F3F9F3D-8A42-44A7-A591-AC710018BA74}" sibTransId="{70CEEA6E-99D7-457C-AB88-20C28B9406F1}"/>
    <dgm:cxn modelId="{6A885992-C78F-490B-A55E-9173397CA1E6}" type="presOf" srcId="{3C103453-4739-4EBA-96FF-5050BEA37E97}" destId="{337C0966-6834-4854-9C01-FA3E3FB052C5}" srcOrd="0" destOrd="0" presId="urn:microsoft.com/office/officeart/2005/8/layout/hList1"/>
    <dgm:cxn modelId="{CAD5D9B6-00EE-49FE-9418-D3353FC4BBD7}" srcId="{10643BDA-CA71-40DB-8ACA-D18CD52393D7}" destId="{9B5492E8-8DDF-4724-96F4-C49BD632CC8A}" srcOrd="0" destOrd="0" parTransId="{25C9D477-975E-4306-9ACF-50544F673D4D}" sibTransId="{C39A0E4E-11D8-41D3-B53D-67A06C8DA7B2}"/>
    <dgm:cxn modelId="{E96FD7B8-7403-4BD3-8CF8-9F48269B05D8}" srcId="{E3B2DE7B-33FC-474F-A674-0CAF300D77F2}" destId="{A95ED284-C742-4558-B8C9-741050AA7530}" srcOrd="0" destOrd="0" parTransId="{7A8ED771-FAD8-472B-B538-AAF69464DC0C}" sibTransId="{9B715661-579E-4BE0-9C28-B646C896D171}"/>
    <dgm:cxn modelId="{EC7FB2C4-74C0-483F-A8FB-28E266BE1908}" srcId="{9B5492E8-8DDF-4724-96F4-C49BD632CC8A}" destId="{E5039C31-A321-42FD-8B20-1DEE4674EA52}" srcOrd="1" destOrd="0" parTransId="{6276C924-46BF-4AA3-882B-743757F7E8B7}" sibTransId="{FFACC900-0C06-40E9-A601-31ECA49208FA}"/>
    <dgm:cxn modelId="{D9FDB3CB-8147-4B80-AFE8-A4BA670287FC}" type="presOf" srcId="{E3B2DE7B-33FC-474F-A674-0CAF300D77F2}" destId="{548D15B0-E903-4F2B-871E-60BA031A2A35}" srcOrd="0" destOrd="0" presId="urn:microsoft.com/office/officeart/2005/8/layout/hList1"/>
    <dgm:cxn modelId="{B32815CF-8E01-49F6-82CA-B1C844B9367F}" srcId="{E3B2DE7B-33FC-474F-A674-0CAF300D77F2}" destId="{9A47A53D-C466-4FF0-AA93-4DF850A38FDF}" srcOrd="1" destOrd="0" parTransId="{D05EBD58-E23E-4515-825C-491A352F32DE}" sibTransId="{8295D3E7-04EF-4212-8FB9-42E34C522032}"/>
    <dgm:cxn modelId="{4CF847F9-D6E8-4497-8058-5629EB0DEE1D}" srcId="{10643BDA-CA71-40DB-8ACA-D18CD52393D7}" destId="{E3B2DE7B-33FC-474F-A674-0CAF300D77F2}" srcOrd="1" destOrd="0" parTransId="{0E4DFA88-B914-4DB8-847B-9BA02B66BB51}" sibTransId="{A79207F6-71CD-4C60-9AAE-4DBC47D6AA4E}"/>
    <dgm:cxn modelId="{5FBAE2C7-6063-41D4-B26D-8752D07FB354}" type="presParOf" srcId="{121872FA-644A-415A-8C99-C777BCD6F2B5}" destId="{8560F59C-95FD-4C31-A819-B77B4F774506}" srcOrd="0" destOrd="0" presId="urn:microsoft.com/office/officeart/2005/8/layout/hList1"/>
    <dgm:cxn modelId="{ACA066E6-A21F-419B-BD04-2DDE17F9217D}" type="presParOf" srcId="{8560F59C-95FD-4C31-A819-B77B4F774506}" destId="{733AB7D7-BD8E-42C6-899C-B33E6B864ED4}" srcOrd="0" destOrd="0" presId="urn:microsoft.com/office/officeart/2005/8/layout/hList1"/>
    <dgm:cxn modelId="{02988A7B-2826-4D5D-AEC4-CF515BEC8354}" type="presParOf" srcId="{8560F59C-95FD-4C31-A819-B77B4F774506}" destId="{337C0966-6834-4854-9C01-FA3E3FB052C5}" srcOrd="1" destOrd="0" presId="urn:microsoft.com/office/officeart/2005/8/layout/hList1"/>
    <dgm:cxn modelId="{815F8145-B946-4AD9-95CF-7D5066C6B2D0}" type="presParOf" srcId="{121872FA-644A-415A-8C99-C777BCD6F2B5}" destId="{24523CA3-6F28-48AA-85A3-F02D6C5D6ED4}" srcOrd="1" destOrd="0" presId="urn:microsoft.com/office/officeart/2005/8/layout/hList1"/>
    <dgm:cxn modelId="{36F14919-31F4-4A0C-BE9F-0990B30F09AC}" type="presParOf" srcId="{121872FA-644A-415A-8C99-C777BCD6F2B5}" destId="{503221AA-3A2C-4D20-A76E-CFD69CBE31A0}" srcOrd="2" destOrd="0" presId="urn:microsoft.com/office/officeart/2005/8/layout/hList1"/>
    <dgm:cxn modelId="{75E41E4F-6EF8-4867-8EF7-BCB156F1C851}" type="presParOf" srcId="{503221AA-3A2C-4D20-A76E-CFD69CBE31A0}" destId="{548D15B0-E903-4F2B-871E-60BA031A2A35}" srcOrd="0" destOrd="0" presId="urn:microsoft.com/office/officeart/2005/8/layout/hList1"/>
    <dgm:cxn modelId="{AF85A9F8-EC3D-4598-B3C1-1DD53CFE05CD}" type="presParOf" srcId="{503221AA-3A2C-4D20-A76E-CFD69CBE31A0}" destId="{50BD1857-3442-44A2-AA7A-E8C48ADA02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F2E68-65A9-48DB-A299-C31751B06836}">
      <dsp:nvSpPr>
        <dsp:cNvPr id="0" name=""/>
        <dsp:cNvSpPr/>
      </dsp:nvSpPr>
      <dsp:spPr>
        <a:xfrm>
          <a:off x="2954" y="1160"/>
          <a:ext cx="1776730" cy="710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Datums</a:t>
          </a:r>
          <a:r>
            <a:rPr lang="de-AT" sz="1200" kern="1200" dirty="0"/>
            <a:t> </a:t>
          </a:r>
          <a:endParaRPr lang="de-DE" sz="1200" kern="1200" dirty="0"/>
        </a:p>
      </dsp:txBody>
      <dsp:txXfrm>
        <a:off x="2954" y="1160"/>
        <a:ext cx="1776730" cy="710692"/>
      </dsp:txXfrm>
    </dsp:sp>
    <dsp:sp modelId="{B9558298-FF11-450D-BD68-DF364DE526CA}">
      <dsp:nvSpPr>
        <dsp:cNvPr id="0" name=""/>
        <dsp:cNvSpPr/>
      </dsp:nvSpPr>
      <dsp:spPr>
        <a:xfrm>
          <a:off x="2954" y="711852"/>
          <a:ext cx="177673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kern="1200"/>
            <a:t>Werkcharakter?</a:t>
          </a:r>
          <a:endParaRPr lang="de-A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kern="1200" dirty="0"/>
            <a:t>niedrige Schutzanforderung, </a:t>
          </a:r>
          <a:r>
            <a:rPr lang="de-AT" sz="1200" kern="1200" dirty="0" err="1"/>
            <a:t>vgl</a:t>
          </a:r>
          <a:r>
            <a:rPr lang="de-AT" sz="1200" kern="1200" dirty="0"/>
            <a:t> EuGH C-5/08, </a:t>
          </a:r>
          <a:r>
            <a:rPr lang="de-AT" sz="1200" i="1" kern="1200" dirty="0" err="1"/>
            <a:t>Infopaq</a:t>
          </a:r>
          <a:r>
            <a:rPr lang="de-AT" sz="1200" kern="1200" dirty="0"/>
            <a:t> </a:t>
          </a:r>
        </a:p>
      </dsp:txBody>
      <dsp:txXfrm>
        <a:off x="2954" y="711852"/>
        <a:ext cx="1776730" cy="1976400"/>
      </dsp:txXfrm>
    </dsp:sp>
    <dsp:sp modelId="{DE50B391-4483-4989-9535-39BD58B9574E}">
      <dsp:nvSpPr>
        <dsp:cNvPr id="0" name=""/>
        <dsp:cNvSpPr/>
      </dsp:nvSpPr>
      <dsp:spPr>
        <a:xfrm>
          <a:off x="2028427" y="1160"/>
          <a:ext cx="1776730" cy="710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KI-generierten Datums</a:t>
          </a:r>
          <a:endParaRPr lang="de-AT" sz="1200" kern="1200" dirty="0"/>
        </a:p>
      </dsp:txBody>
      <dsp:txXfrm>
        <a:off x="2028427" y="1160"/>
        <a:ext cx="1776730" cy="710692"/>
      </dsp:txXfrm>
    </dsp:sp>
    <dsp:sp modelId="{D1253F64-F21B-4D36-9972-F982F9AA3AC0}">
      <dsp:nvSpPr>
        <dsp:cNvPr id="0" name=""/>
        <dsp:cNvSpPr/>
      </dsp:nvSpPr>
      <dsp:spPr>
        <a:xfrm>
          <a:off x="2028427" y="711852"/>
          <a:ext cx="177673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kern="1200" dirty="0"/>
            <a:t>Persönlichkeit und Individualität der </a:t>
          </a:r>
          <a:r>
            <a:rPr lang="de-AT" sz="1200" kern="1200" dirty="0" err="1"/>
            <a:t>nat</a:t>
          </a:r>
          <a:r>
            <a:rPr lang="de-AT" sz="1200" kern="1200" dirty="0"/>
            <a:t> Person (</a:t>
          </a:r>
          <a:r>
            <a:rPr lang="de-AT" sz="1200" kern="1200" dirty="0" err="1"/>
            <a:t>dh</a:t>
          </a:r>
          <a:r>
            <a:rPr lang="de-AT" sz="1200" kern="1200" dirty="0"/>
            <a:t> des Programmierers) noch erkennbar (KI als Hilfsmittel)?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kern="1200" dirty="0"/>
            <a:t>Maßstab: Eigenständigkeit  KI (Algorithmus als Schöpfer?)</a:t>
          </a:r>
        </a:p>
      </dsp:txBody>
      <dsp:txXfrm>
        <a:off x="2028427" y="711852"/>
        <a:ext cx="1776730" cy="1976400"/>
      </dsp:txXfrm>
    </dsp:sp>
    <dsp:sp modelId="{CB3E5305-1C23-427A-A8C5-BC6C9EC05899}">
      <dsp:nvSpPr>
        <dsp:cNvPr id="0" name=""/>
        <dsp:cNvSpPr/>
      </dsp:nvSpPr>
      <dsp:spPr>
        <a:xfrm>
          <a:off x="4053900" y="1160"/>
          <a:ext cx="1776730" cy="710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Datenbank</a:t>
          </a:r>
          <a:endParaRPr lang="de-AT" sz="1200" kern="1200" dirty="0"/>
        </a:p>
      </dsp:txBody>
      <dsp:txXfrm>
        <a:off x="4053900" y="1160"/>
        <a:ext cx="1776730" cy="710692"/>
      </dsp:txXfrm>
    </dsp:sp>
    <dsp:sp modelId="{6B2CB5D0-E468-421F-AFAC-D507BC11300C}">
      <dsp:nvSpPr>
        <dsp:cNvPr id="0" name=""/>
        <dsp:cNvSpPr/>
      </dsp:nvSpPr>
      <dsp:spPr>
        <a:xfrm>
          <a:off x="4053900" y="711852"/>
          <a:ext cx="177673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kern="1200"/>
            <a:t>vgl § 40f UrhG</a:t>
          </a:r>
          <a:endParaRPr lang="de-AT" sz="1200" kern="1200" dirty="0"/>
        </a:p>
      </dsp:txBody>
      <dsp:txXfrm>
        <a:off x="4053900" y="711852"/>
        <a:ext cx="1776730" cy="1976400"/>
      </dsp:txXfrm>
    </dsp:sp>
    <dsp:sp modelId="{61CD8B95-9434-42A9-B1A2-09D5F2025714}">
      <dsp:nvSpPr>
        <dsp:cNvPr id="0" name=""/>
        <dsp:cNvSpPr/>
      </dsp:nvSpPr>
      <dsp:spPr>
        <a:xfrm>
          <a:off x="6079373" y="1160"/>
          <a:ext cx="1776730" cy="710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KI-generierten Datenbank</a:t>
          </a:r>
        </a:p>
      </dsp:txBody>
      <dsp:txXfrm>
        <a:off x="6079373" y="1160"/>
        <a:ext cx="1776730" cy="710692"/>
      </dsp:txXfrm>
    </dsp:sp>
    <dsp:sp modelId="{3638C13A-2161-4156-BB3D-C0D888B09DB1}">
      <dsp:nvSpPr>
        <dsp:cNvPr id="0" name=""/>
        <dsp:cNvSpPr/>
      </dsp:nvSpPr>
      <dsp:spPr>
        <a:xfrm>
          <a:off x="6079373" y="711852"/>
          <a:ext cx="1776730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200" u="sng" kern="1200" dirty="0"/>
            <a:t>kein</a:t>
          </a:r>
          <a:r>
            <a:rPr lang="de-AT" sz="1200" kern="1200" dirty="0"/>
            <a:t> menschlicher Schaffensakt, sondern wesentliche Investitions-leistung (Initiative und/oder Risiko) erforderlich</a:t>
          </a:r>
        </a:p>
      </dsp:txBody>
      <dsp:txXfrm>
        <a:off x="6079373" y="711852"/>
        <a:ext cx="1776730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AB7D7-BD8E-42C6-899C-B33E6B864ED4}">
      <dsp:nvSpPr>
        <dsp:cNvPr id="0" name=""/>
        <dsp:cNvSpPr/>
      </dsp:nvSpPr>
      <dsp:spPr>
        <a:xfrm>
          <a:off x="37" y="55657"/>
          <a:ext cx="3546749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Herausgeber des NFT</a:t>
          </a:r>
          <a:endParaRPr lang="de-DE" sz="1600" kern="1200" dirty="0"/>
        </a:p>
      </dsp:txBody>
      <dsp:txXfrm>
        <a:off x="37" y="55657"/>
        <a:ext cx="3546749" cy="460800"/>
      </dsp:txXfrm>
    </dsp:sp>
    <dsp:sp modelId="{337C0966-6834-4854-9C01-FA3E3FB052C5}">
      <dsp:nvSpPr>
        <dsp:cNvPr id="0" name=""/>
        <dsp:cNvSpPr/>
      </dsp:nvSpPr>
      <dsp:spPr>
        <a:xfrm>
          <a:off x="37" y="516457"/>
          <a:ext cx="3546749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 dirty="0"/>
            <a:t>Digitalisierung/Kopieren des Werks wie auch öffentliche Zurverfügungstellung = relevante Verwertungshandlung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 err="1"/>
            <a:t>uU</a:t>
          </a:r>
          <a:r>
            <a:rPr lang="de-DE" sz="1600" b="1" kern="1200" dirty="0"/>
            <a:t> problematisch: Rechtsdurchsetzung </a:t>
          </a:r>
          <a:r>
            <a:rPr lang="de-DE" sz="1600" kern="1200" dirty="0"/>
            <a:t>(Identifikation Herausgeber)</a:t>
          </a:r>
        </a:p>
      </dsp:txBody>
      <dsp:txXfrm>
        <a:off x="37" y="516457"/>
        <a:ext cx="3546749" cy="2064240"/>
      </dsp:txXfrm>
    </dsp:sp>
    <dsp:sp modelId="{548D15B0-E903-4F2B-871E-60BA031A2A35}">
      <dsp:nvSpPr>
        <dsp:cNvPr id="0" name=""/>
        <dsp:cNvSpPr/>
      </dsp:nvSpPr>
      <dsp:spPr>
        <a:xfrm>
          <a:off x="4043331" y="55657"/>
          <a:ext cx="3546749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Host-Provider</a:t>
          </a:r>
          <a:r>
            <a:rPr lang="en-US" sz="1600" kern="1200" dirty="0"/>
            <a:t> </a:t>
          </a:r>
          <a:endParaRPr lang="de-AT" sz="1600" kern="1200" dirty="0"/>
        </a:p>
      </dsp:txBody>
      <dsp:txXfrm>
        <a:off x="4043331" y="55657"/>
        <a:ext cx="3546749" cy="460800"/>
      </dsp:txXfrm>
    </dsp:sp>
    <dsp:sp modelId="{50BD1857-3442-44A2-AA7A-E8C48ADA0269}">
      <dsp:nvSpPr>
        <dsp:cNvPr id="0" name=""/>
        <dsp:cNvSpPr/>
      </dsp:nvSpPr>
      <dsp:spPr>
        <a:xfrm>
          <a:off x="4043331" y="516457"/>
          <a:ext cx="3546749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/>
            <a:t>§ 81 UrhG iVm § 16 ECG: gerichtet auf Untersagung des Hostings des Werks auf Server (Link inhaltsleer)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 dirty="0"/>
            <a:t>ABER: </a:t>
          </a:r>
          <a:r>
            <a:rPr lang="de-AT" sz="1600" b="1" kern="1200" dirty="0"/>
            <a:t>praktische Probleme in der Durchführung</a:t>
          </a:r>
          <a:r>
            <a:rPr lang="de-AT" sz="1600" kern="1200" dirty="0"/>
            <a:t>, </a:t>
          </a:r>
          <a:r>
            <a:rPr lang="de-AT" sz="1600" kern="1200" dirty="0" err="1"/>
            <a:t>insb</a:t>
          </a:r>
          <a:r>
            <a:rPr lang="de-AT" sz="1600" kern="1200" dirty="0"/>
            <a:t> bei Verwendung dezentralen </a:t>
          </a:r>
          <a:r>
            <a:rPr lang="de-AT" sz="1600" kern="1200" dirty="0" err="1"/>
            <a:t>Interplanetary</a:t>
          </a:r>
          <a:r>
            <a:rPr lang="de-AT" sz="1600" kern="1200" dirty="0"/>
            <a:t>-File-Systems</a:t>
          </a:r>
        </a:p>
      </dsp:txBody>
      <dsp:txXfrm>
        <a:off x="4043331" y="516457"/>
        <a:ext cx="3546749" cy="206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4ABC-3F02-4D04-A7E8-4B3DB2C9791B}" type="datetimeFigureOut">
              <a:rPr lang="de-AT" smtClean="0"/>
              <a:t>02.05.2022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275C-6A76-4FDD-B366-0BC13C2354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665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7727-7E45-4401-86E7-B6184E11CE9C}" type="datetimeFigureOut">
              <a:rPr lang="de-AT" smtClean="0"/>
              <a:t>02.05.2022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C66F-67CF-4F77-BB41-0FEE1130F7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66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266" indent="-177266" algn="just">
              <a:buFontTx/>
              <a:buChar char="-"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1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lassisch">
    <p:bg>
      <p:bgPr>
        <a:solidFill>
          <a:srgbClr val="DE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0"/>
          <p:cNvSpPr>
            <a:spLocks noChangeArrowheads="1"/>
          </p:cNvSpPr>
          <p:nvPr userDrawn="1"/>
        </p:nvSpPr>
        <p:spPr bwMode="auto">
          <a:xfrm>
            <a:off x="560381" y="6372000"/>
            <a:ext cx="8586000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381" y="5328514"/>
            <a:ext cx="7996170" cy="50482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000"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de-DE" dirty="0"/>
              <a:t>Titel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1" y="5910862"/>
            <a:ext cx="7996170" cy="38361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de-AT" dirty="0"/>
              <a:t>Untertitel 24pt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45799" r="31059" b="45710"/>
          <a:stretch/>
        </p:blipFill>
        <p:spPr>
          <a:xfrm>
            <a:off x="1962000" y="3015617"/>
            <a:ext cx="5220000" cy="826766"/>
          </a:xfrm>
          <a:prstGeom prst="rect">
            <a:avLst/>
          </a:prstGeom>
        </p:spPr>
      </p:pic>
      <p:pic>
        <p:nvPicPr>
          <p:cNvPr id="7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8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hidden="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" y="366092"/>
            <a:ext cx="1211580" cy="251460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88868" y="5938369"/>
            <a:ext cx="5046056" cy="180474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750">
                <a:solidFill>
                  <a:srgbClr val="6D9D8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Diese Unterlage wurde sorgfältig ausgearbeitet, ersetzt jedoch im Einzelfall nicht individuelle Beratung.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04057" y="1250174"/>
            <a:ext cx="1615679" cy="207493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Porträt Vortragende/r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5604057" y="3615048"/>
            <a:ext cx="1615679" cy="207869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Porträt Vortragende/r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39564" y="1250174"/>
            <a:ext cx="3810000" cy="20749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aseline="0"/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de-DE" dirty="0"/>
              <a:t>Kontaktdaten Vortragender:</a:t>
            </a:r>
            <a:br>
              <a:rPr lang="de-DE" dirty="0"/>
            </a:br>
            <a:r>
              <a:rPr lang="de-DE" dirty="0"/>
              <a:t>Vorname Nachname</a:t>
            </a:r>
            <a:br>
              <a:rPr lang="de-DE" dirty="0"/>
            </a:br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Praxisgruppe</a:t>
            </a:r>
            <a:br>
              <a:rPr lang="de-DE" dirty="0"/>
            </a:br>
            <a:r>
              <a:rPr lang="de-DE" dirty="0"/>
              <a:t>E-Mail, Telefon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39564" y="3618810"/>
            <a:ext cx="3810000" cy="207493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de-DE" dirty="0"/>
              <a:t>Kontaktdaten Vortragender:</a:t>
            </a:r>
            <a:br>
              <a:rPr lang="de-DE" dirty="0"/>
            </a:br>
            <a:r>
              <a:rPr lang="de-DE" dirty="0"/>
              <a:t>Vorname Nachname</a:t>
            </a:r>
            <a:br>
              <a:rPr lang="de-DE" dirty="0"/>
            </a:br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Praxisgruppe</a:t>
            </a:r>
            <a:br>
              <a:rPr lang="de-DE" dirty="0"/>
            </a:br>
            <a:r>
              <a:rPr lang="de-DE" dirty="0"/>
              <a:t>E-Mail, Telefon</a:t>
            </a:r>
          </a:p>
        </p:txBody>
      </p:sp>
      <p:sp>
        <p:nvSpPr>
          <p:cNvPr id="16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631802" y="432000"/>
            <a:ext cx="7764065" cy="332399"/>
          </a:xfrm>
        </p:spPr>
        <p:txBody>
          <a:bodyPr rIns="0" anchor="ctr" anchorCtr="0"/>
          <a:lstStyle>
            <a:lvl1pPr>
              <a:defRPr sz="2400" baseline="0">
                <a:latin typeface="+mj-lt"/>
              </a:defRPr>
            </a:lvl1pPr>
          </a:lstStyle>
          <a:p>
            <a:r>
              <a:rPr lang="de-DE" dirty="0"/>
              <a:t>Folienüberschrift 24pt</a:t>
            </a:r>
            <a:endParaRPr lang="de-AT" dirty="0"/>
          </a:p>
        </p:txBody>
      </p:sp>
      <p:sp>
        <p:nvSpPr>
          <p:cNvPr id="19" name="Rectangle 80"/>
          <p:cNvSpPr>
            <a:spLocks noChangeAspect="1" noChangeArrowheads="1"/>
          </p:cNvSpPr>
          <p:nvPr userDrawn="1"/>
        </p:nvSpPr>
        <p:spPr bwMode="auto">
          <a:xfrm>
            <a:off x="1" y="430212"/>
            <a:ext cx="526733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45614" r="30914" b="45805"/>
          <a:stretch/>
        </p:blipFill>
        <p:spPr>
          <a:xfrm>
            <a:off x="4125150" y="6535276"/>
            <a:ext cx="900000" cy="142607"/>
          </a:xfrm>
          <a:prstGeom prst="rect">
            <a:avLst/>
          </a:prstGeom>
        </p:spPr>
      </p:pic>
      <p:sp>
        <p:nvSpPr>
          <p:cNvPr id="13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173C68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173C68"/>
              </a:solidFill>
              <a:effectLst/>
              <a:latin typeface="+mj-lt"/>
            </a:endParaRPr>
          </a:p>
        </p:txBody>
      </p:sp>
      <p:pic>
        <p:nvPicPr>
          <p:cNvPr id="21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3566" name="Object 14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69618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3566" name="Object 14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1563687" y="1869342"/>
            <a:ext cx="6016626" cy="1107996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kern="1200" noProof="0" dirty="0" smtClean="0">
                <a:solidFill>
                  <a:srgbClr val="173C68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ctr" defTabSz="457200" eaLnBrk="1" latinLnBrk="0" hangingPunct="1">
              <a:buNone/>
            </a:pPr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99042" y="3316680"/>
            <a:ext cx="4545913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2000" baseline="0">
                <a:solidFill>
                  <a:srgbClr val="173C6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 bwMode="auto">
          <a:xfrm>
            <a:off x="2299043" y="4162289"/>
            <a:ext cx="4545913" cy="4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31863" rtl="0" eaLnBrk="0" fontAlgn="base" hangingPunct="0">
              <a:lnSpc>
                <a:spcPct val="80000"/>
              </a:lnSpc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000" baseline="0">
                <a:solidFill>
                  <a:srgbClr val="173C68"/>
                </a:solidFill>
                <a:latin typeface="Verdana"/>
                <a:ea typeface="Verdana" pitchFamily="34" charset="0"/>
                <a:cs typeface="Verdana"/>
              </a:defRPr>
            </a:lvl1pPr>
            <a:lvl2pPr marL="457200" indent="0" algn="ctr" defTabSz="931863" rtl="0" eaLnBrk="0" fontAlgn="base" hangingPunct="0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33196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defTabSz="933196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defTabSz="933196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defTabSz="933196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de-DE" sz="1400" kern="0" dirty="0"/>
          </a:p>
        </p:txBody>
      </p:sp>
      <p:pic>
        <p:nvPicPr>
          <p:cNvPr id="8" name="Picture 2" descr="http://www.infolaw.at/images/logo.png">
            <a:extLst>
              <a:ext uri="{FF2B5EF4-FFF2-40B4-BE49-F238E27FC236}">
                <a16:creationId xmlns:a16="http://schemas.microsoft.com/office/drawing/2014/main" id="{FCD1047F-3902-4C50-84A0-D839432F1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5530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Folie Awards">
    <p:bg>
      <p:bgPr>
        <a:solidFill>
          <a:srgbClr val="17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755464" y="5953751"/>
            <a:ext cx="639054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75" b="0" dirty="0">
                <a:solidFill>
                  <a:srgbClr val="DEEAE3"/>
                </a:solidFill>
                <a:latin typeface="Verdana"/>
                <a:cs typeface="Verdana"/>
              </a:rPr>
              <a:t>DORDA Rechtsanwälte GmbH · Universitätsring 10 · 1010 Wien · </a:t>
            </a:r>
            <a:r>
              <a:rPr lang="de-DE" sz="975" b="0" dirty="0">
                <a:solidFill>
                  <a:srgbClr val="DEEAE3"/>
                </a:solidFill>
                <a:latin typeface="+mn-lt"/>
                <a:cs typeface="Verdana"/>
              </a:rPr>
              <a:t>www.dorda.at </a:t>
            </a:r>
            <a:endParaRPr lang="en-GB" sz="975" b="0" kern="1200" dirty="0">
              <a:solidFill>
                <a:srgbClr val="DEEAE3"/>
              </a:solidFill>
              <a:latin typeface="Verdana"/>
              <a:ea typeface="+mn-ea"/>
              <a:cs typeface="Verdana"/>
            </a:endParaRPr>
          </a:p>
          <a:p>
            <a:pPr defTabSz="684610">
              <a:lnSpc>
                <a:spcPct val="50000"/>
              </a:lnSpc>
              <a:defRPr/>
            </a:pPr>
            <a:endParaRPr kumimoji="0" lang="de-AT" sz="1050" b="0" i="0" u="none" strike="noStrike" kern="0" cap="none" spc="0" normalizeH="0" baseline="0" noProof="0" dirty="0">
              <a:ln>
                <a:noFill/>
              </a:ln>
              <a:solidFill>
                <a:srgbClr val="458066"/>
              </a:solidFill>
              <a:effectLst/>
              <a:uLnTx/>
              <a:uFillTx/>
              <a:latin typeface="Verdana"/>
              <a:ea typeface="Geneva"/>
              <a:cs typeface="Geneva"/>
            </a:endParaRPr>
          </a:p>
          <a:p>
            <a:pPr defTabSz="684610">
              <a:lnSpc>
                <a:spcPct val="50000"/>
              </a:lnSpc>
              <a:defRPr/>
            </a:pPr>
            <a:endParaRPr kumimoji="0" lang="de-AT" sz="1050" b="0" i="0" u="none" strike="noStrike" kern="0" cap="none" spc="0" normalizeH="0" baseline="0" noProof="0" dirty="0">
              <a:ln>
                <a:noFill/>
              </a:ln>
              <a:solidFill>
                <a:srgbClr val="458066"/>
              </a:solidFill>
              <a:effectLst/>
              <a:uLnTx/>
              <a:uFillTx/>
              <a:latin typeface="Verdana"/>
              <a:ea typeface="Geneva"/>
              <a:cs typeface="Geneva"/>
            </a:endParaRPr>
          </a:p>
          <a:p>
            <a:pPr defTabSz="684610">
              <a:lnSpc>
                <a:spcPct val="50000"/>
              </a:lnSpc>
              <a:defRPr/>
            </a:pPr>
            <a:endParaRPr lang="en-GB" sz="750" b="0" kern="0" dirty="0">
              <a:solidFill>
                <a:srgbClr val="50786E"/>
              </a:solidFill>
              <a:latin typeface="Verdana"/>
              <a:ea typeface="Times New Roman"/>
              <a:cs typeface="Times New Roman"/>
            </a:endParaRPr>
          </a:p>
          <a:p>
            <a:pPr defTabSz="684610">
              <a:lnSpc>
                <a:spcPct val="50000"/>
              </a:lnSpc>
              <a:defRPr/>
            </a:pPr>
            <a:endParaRPr lang="en-GB" sz="750" b="0" kern="0" dirty="0">
              <a:solidFill>
                <a:srgbClr val="50786E"/>
              </a:solidFill>
              <a:latin typeface="Verdana"/>
              <a:ea typeface="Times New Roman"/>
              <a:cs typeface="Times New Roman"/>
            </a:endParaRPr>
          </a:p>
          <a:p>
            <a:pPr defTabSz="684610">
              <a:lnSpc>
                <a:spcPct val="50000"/>
              </a:lnSpc>
              <a:defRPr/>
            </a:pPr>
            <a:r>
              <a:rPr lang="en-GB" sz="750" b="0" kern="0" dirty="0">
                <a:solidFill>
                  <a:srgbClr val="50786E"/>
                </a:solidFill>
                <a:latin typeface="Verdana"/>
                <a:ea typeface="Times New Roman"/>
                <a:cs typeface="Times New Roman"/>
              </a:rPr>
              <a:t>  </a:t>
            </a:r>
            <a:endParaRPr lang="de-DE" sz="1350" b="0" dirty="0">
              <a:latin typeface="Verdana"/>
              <a:cs typeface="Verdana"/>
            </a:endParaRPr>
          </a:p>
          <a:p>
            <a:endParaRPr lang="de-AT" sz="135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540000" y="4608002"/>
            <a:ext cx="1998000" cy="571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Best National Law Firm in Europe </a:t>
            </a:r>
            <a:b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</a:br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for Women in Business Law</a:t>
            </a:r>
          </a:p>
          <a:p>
            <a:pPr>
              <a:spcAft>
                <a:spcPts val="450"/>
              </a:spcAft>
            </a:pPr>
            <a: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  <a:t>Women in Business Law Awards </a:t>
            </a:r>
            <a:b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</a:br>
            <a: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  <a:t>Europe 2020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682905" y="4608001"/>
            <a:ext cx="1674987" cy="44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Information Technology</a:t>
            </a:r>
          </a:p>
          <a:p>
            <a:pPr>
              <a:spcAft>
                <a:spcPts val="450"/>
              </a:spcAft>
            </a:pPr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Public Law</a:t>
            </a:r>
          </a:p>
          <a:p>
            <a: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  <a:t>ILO Client Choice Awards 2019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687369" y="4608001"/>
            <a:ext cx="1889028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Chambers Award "Dispute Resolution"</a:t>
            </a:r>
          </a:p>
          <a:p>
            <a: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  <a:t>Austrian Law Firm of the Year 2019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870292" y="4608001"/>
            <a:ext cx="1483134" cy="318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sz="825" b="1" dirty="0">
                <a:solidFill>
                  <a:srgbClr val="DEEAE3"/>
                </a:solidFill>
                <a:latin typeface="+mn-lt"/>
                <a:cs typeface="Verdana"/>
              </a:rPr>
              <a:t>Deal of the Year, Austria</a:t>
            </a:r>
          </a:p>
          <a:p>
            <a:r>
              <a:rPr lang="en-US" sz="825" b="0" dirty="0">
                <a:solidFill>
                  <a:srgbClr val="DEEAE3"/>
                </a:solidFill>
                <a:latin typeface="+mn-lt"/>
                <a:cs typeface="Verdana"/>
              </a:rPr>
              <a:t>CEE Legal Matters 2019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9" y="3680466"/>
            <a:ext cx="720000" cy="7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98" y="3678957"/>
            <a:ext cx="720000" cy="72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37" y="3678957"/>
            <a:ext cx="1131532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Grafik 17" descr="Wibl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18565"/>
          <a:stretch>
            <a:fillRect/>
          </a:stretch>
        </p:blipFill>
        <p:spPr bwMode="auto">
          <a:xfrm>
            <a:off x="907082" y="3680466"/>
            <a:ext cx="1263836" cy="7184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Grafik 18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68" y="2158129"/>
            <a:ext cx="1637665" cy="251460"/>
          </a:xfrm>
          <a:prstGeom prst="rect">
            <a:avLst/>
          </a:prstGeom>
        </p:spPr>
      </p:pic>
      <p:sp>
        <p:nvSpPr>
          <p:cNvPr id="13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6D9D86"/>
          </a:solidFill>
          <a:ln>
            <a:noFill/>
          </a:ln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</p:spTree>
    <p:extLst>
      <p:ext uri="{BB962C8B-B14F-4D97-AF65-F5344CB8AC3E}">
        <p14:creationId xmlns:p14="http://schemas.microsoft.com/office/powerpoint/2010/main" val="351226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Folie Clarity">
    <p:bg>
      <p:bgPr>
        <a:solidFill>
          <a:srgbClr val="DE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2"/>
          <p:cNvSpPr txBox="1">
            <a:spLocks noChangeArrowheads="1"/>
          </p:cNvSpPr>
          <p:nvPr userDrawn="1"/>
        </p:nvSpPr>
        <p:spPr bwMode="auto">
          <a:xfrm>
            <a:off x="869274" y="2015096"/>
            <a:ext cx="816038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/>
          <a:lstStyle/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US" sz="13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GothamLight"/>
              </a:rPr>
              <a:t>CLARITY</a:t>
            </a:r>
            <a:r>
              <a:rPr lang="en-US" sz="126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GothamLight"/>
              </a:rPr>
              <a:t>.</a:t>
            </a:r>
            <a:endParaRPr lang="de-AT" sz="825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0"/>
          <p:cNvSpPr>
            <a:spLocks noChangeAspect="1" noChangeArrowheads="1"/>
          </p:cNvSpPr>
          <p:nvPr userDrawn="1"/>
        </p:nvSpPr>
        <p:spPr bwMode="auto">
          <a:xfrm>
            <a:off x="1" y="430212"/>
            <a:ext cx="526733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pic>
        <p:nvPicPr>
          <p:cNvPr id="11" name="Grafik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7" y="358457"/>
            <a:ext cx="1615440" cy="251460"/>
          </a:xfrm>
          <a:prstGeom prst="rect">
            <a:avLst/>
          </a:prstGeom>
        </p:spPr>
      </p:pic>
      <p:sp>
        <p:nvSpPr>
          <p:cNvPr id="6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</p:spTree>
    <p:extLst>
      <p:ext uri="{BB962C8B-B14F-4D97-AF65-F5344CB8AC3E}">
        <p14:creationId xmlns:p14="http://schemas.microsoft.com/office/powerpoint/2010/main" val="333757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55738"/>
            <a:ext cx="5111750" cy="4028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Verdana"/>
                <a:cs typeface="Verdana"/>
              </a:defRPr>
            </a:lvl1pPr>
            <a:lvl2pPr>
              <a:defRPr sz="1000">
                <a:latin typeface="Verdana"/>
                <a:cs typeface="Verdana"/>
              </a:defRPr>
            </a:lvl2pPr>
            <a:lvl3pPr>
              <a:defRPr sz="1000">
                <a:latin typeface="Verdana"/>
                <a:cs typeface="Verdana"/>
              </a:defRPr>
            </a:lvl3pPr>
            <a:lvl4pPr>
              <a:defRPr sz="1000">
                <a:latin typeface="Verdana"/>
                <a:cs typeface="Verdana"/>
              </a:defRPr>
            </a:lvl4pPr>
            <a:lvl5pPr>
              <a:defRPr sz="1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6" y="1455738"/>
            <a:ext cx="3008313" cy="402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spcBef>
                <a:spcPct val="0"/>
              </a:spcBef>
              <a:defRPr/>
            </a:pPr>
            <a:r>
              <a:rPr lang="en-US" sz="1000" b="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b="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spcBef>
                  <a:spcPct val="0"/>
                </a:spcBef>
                <a:defRPr/>
              </a:pPr>
              <a:t>‹Nr.›</a:t>
            </a:fld>
            <a:endParaRPr lang="en-US" sz="1000" b="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pic>
        <p:nvPicPr>
          <p:cNvPr id="6" name="Picture 2" descr="http://www.infolaw.at/images/logo.png">
            <a:extLst>
              <a:ext uri="{FF2B5EF4-FFF2-40B4-BE49-F238E27FC236}">
                <a16:creationId xmlns:a16="http://schemas.microsoft.com/office/drawing/2014/main" id="{9B5198C8-FC1D-483D-8E6B-732C96A12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rgbClr val="DE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b="24795"/>
          <a:stretch/>
        </p:blipFill>
        <p:spPr>
          <a:xfrm>
            <a:off x="-13648" y="0"/>
            <a:ext cx="9157648" cy="6740434"/>
          </a:xfrm>
          <a:prstGeom prst="rect">
            <a:avLst/>
          </a:prstGeom>
        </p:spPr>
      </p:pic>
      <p:sp>
        <p:nvSpPr>
          <p:cNvPr id="9" name="Rectangle 80"/>
          <p:cNvSpPr>
            <a:spLocks noChangeArrowheads="1"/>
          </p:cNvSpPr>
          <p:nvPr userDrawn="1"/>
        </p:nvSpPr>
        <p:spPr bwMode="auto">
          <a:xfrm>
            <a:off x="560381" y="6372000"/>
            <a:ext cx="8586000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381" y="5328514"/>
            <a:ext cx="7996170" cy="50482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000"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de-DE" dirty="0"/>
              <a:t>Titel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1" y="5910862"/>
            <a:ext cx="7996170" cy="38361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de-AT" dirty="0"/>
              <a:t>Untertitel 24pt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86" b="54602" l="31116" r="68939">
                        <a14:foregroundMark x1="31996" y1="46568" x2="31996" y2="46568"/>
                        <a14:foregroundMark x1="48598" y1="47504" x2="48598" y2="47504"/>
                        <a14:foregroundMark x1="56899" y1="46958" x2="56899" y2="46958"/>
                        <a14:foregroundMark x1="66080" y1="47660" x2="66080" y2="47660"/>
                        <a14:foregroundMark x1="43815" y1="47816" x2="43815" y2="47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45799" r="31059" b="45710"/>
          <a:stretch/>
        </p:blipFill>
        <p:spPr>
          <a:xfrm>
            <a:off x="1962000" y="3015619"/>
            <a:ext cx="5220000" cy="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2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folie blauer Hintergrund">
    <p:bg>
      <p:bgPr>
        <a:solidFill>
          <a:srgbClr val="17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464" y="5401031"/>
            <a:ext cx="7886700" cy="443198"/>
          </a:xfrm>
        </p:spPr>
        <p:txBody>
          <a:bodyPr anchor="ctr" anchorCtr="0"/>
          <a:lstStyle>
            <a:lvl1pPr>
              <a:defRPr sz="3200">
                <a:solidFill>
                  <a:srgbClr val="DEEAE3"/>
                </a:solidFill>
              </a:defRPr>
            </a:lvl1pPr>
          </a:lstStyle>
          <a:p>
            <a:r>
              <a:rPr lang="de-DE" dirty="0"/>
              <a:t>Zwischenüberschrift 32pt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5464" y="5928276"/>
            <a:ext cx="7886700" cy="28767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800">
                <a:solidFill>
                  <a:srgbClr val="DEEA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Unterüberschrift 18pt</a:t>
            </a:r>
          </a:p>
        </p:txBody>
      </p:sp>
      <p:sp>
        <p:nvSpPr>
          <p:cNvPr id="12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DEEAE3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DEEAE3"/>
              </a:solidFill>
              <a:effectLst/>
              <a:latin typeface="+mj-lt"/>
            </a:endParaRPr>
          </a:p>
        </p:txBody>
      </p:sp>
      <p:pic>
        <p:nvPicPr>
          <p:cNvPr id="6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4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grüner Hintergrund">
    <p:bg>
      <p:bgPr>
        <a:solidFill>
          <a:srgbClr val="6D9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55464" y="5401031"/>
            <a:ext cx="7886700" cy="443198"/>
          </a:xfrm>
        </p:spPr>
        <p:txBody>
          <a:bodyPr anchor="ctr" anchorCtr="0"/>
          <a:lstStyle>
            <a:lvl1pPr>
              <a:defRPr sz="3200">
                <a:solidFill>
                  <a:srgbClr val="DEEAE3"/>
                </a:solidFill>
              </a:defRPr>
            </a:lvl1pPr>
          </a:lstStyle>
          <a:p>
            <a:r>
              <a:rPr lang="de-DE" dirty="0"/>
              <a:t>Zwischenüberschrift 32pt</a:t>
            </a:r>
            <a:endParaRPr lang="de-AT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5464" y="5928276"/>
            <a:ext cx="7886700" cy="28767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800">
                <a:solidFill>
                  <a:srgbClr val="DEEA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Unterüberschrift 18pt</a:t>
            </a:r>
          </a:p>
        </p:txBody>
      </p:sp>
      <p:sp>
        <p:nvSpPr>
          <p:cNvPr id="8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DEEAE3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DEEAE3"/>
              </a:solidFill>
              <a:effectLst/>
              <a:latin typeface="+mj-lt"/>
            </a:endParaRPr>
          </a:p>
        </p:txBody>
      </p:sp>
      <p:pic>
        <p:nvPicPr>
          <p:cNvPr id="6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7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hellgrüner Hintergrund">
    <p:bg>
      <p:bgPr>
        <a:solidFill>
          <a:srgbClr val="DE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55464" y="5401031"/>
            <a:ext cx="7886700" cy="443198"/>
          </a:xfrm>
        </p:spPr>
        <p:txBody>
          <a:bodyPr anchor="ctr" anchorCtr="0"/>
          <a:lstStyle>
            <a:lvl1pPr>
              <a:defRPr sz="3200">
                <a:solidFill>
                  <a:srgbClr val="6D9D86"/>
                </a:solidFill>
              </a:defRPr>
            </a:lvl1pPr>
          </a:lstStyle>
          <a:p>
            <a:r>
              <a:rPr lang="de-DE" dirty="0"/>
              <a:t>Zwischenüberschrift 32pt</a:t>
            </a:r>
            <a:endParaRPr lang="de-AT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5464" y="5928276"/>
            <a:ext cx="7886700" cy="28767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D9D8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Unterüberschrift 18pt</a:t>
            </a:r>
          </a:p>
        </p:txBody>
      </p:sp>
      <p:sp>
        <p:nvSpPr>
          <p:cNvPr id="8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6D9D86"/>
          </a:solidFill>
          <a:ln>
            <a:noFill/>
          </a:ln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>
              <a:solidFill>
                <a:srgbClr val="6D9D86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6D9D86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6D9D86"/>
              </a:solidFill>
              <a:effectLst/>
              <a:latin typeface="+mj-lt"/>
            </a:endParaRPr>
          </a:p>
        </p:txBody>
      </p:sp>
      <p:pic>
        <p:nvPicPr>
          <p:cNvPr id="6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7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Bild Hintergrund">
    <p:bg>
      <p:bgPr>
        <a:solidFill>
          <a:srgbClr val="DE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b="24795"/>
          <a:stretch/>
        </p:blipFill>
        <p:spPr>
          <a:xfrm>
            <a:off x="-13648" y="0"/>
            <a:ext cx="9157648" cy="674043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55464" y="5401031"/>
            <a:ext cx="7886700" cy="443198"/>
          </a:xfrm>
        </p:spPr>
        <p:txBody>
          <a:bodyPr anchor="ctr" anchorCtr="0"/>
          <a:lstStyle>
            <a:lvl1pPr>
              <a:defRPr sz="3200">
                <a:solidFill>
                  <a:srgbClr val="6D9D86"/>
                </a:solidFill>
              </a:defRPr>
            </a:lvl1pPr>
          </a:lstStyle>
          <a:p>
            <a:r>
              <a:rPr lang="de-DE" dirty="0"/>
              <a:t>Zwischenüberschrift 32pt</a:t>
            </a:r>
            <a:endParaRPr lang="de-AT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5464" y="5928276"/>
            <a:ext cx="7886700" cy="28767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D9D8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Unterüberschrift 18pt</a:t>
            </a:r>
          </a:p>
        </p:txBody>
      </p:sp>
      <p:sp>
        <p:nvSpPr>
          <p:cNvPr id="8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6D9D86"/>
          </a:solidFill>
          <a:ln>
            <a:noFill/>
          </a:ln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>
              <a:solidFill>
                <a:srgbClr val="6D9D86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6D9D86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6D9D8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53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631802" y="432000"/>
            <a:ext cx="7764065" cy="332399"/>
          </a:xfrm>
        </p:spPr>
        <p:txBody>
          <a:bodyPr rIns="0" anchor="ctr" anchorCtr="0"/>
          <a:lstStyle>
            <a:lvl1pPr>
              <a:defRPr sz="2400" baseline="0">
                <a:latin typeface="+mj-lt"/>
              </a:defRPr>
            </a:lvl1pPr>
          </a:lstStyle>
          <a:p>
            <a:r>
              <a:rPr lang="de-DE" dirty="0"/>
              <a:t>Folienüberschrift 24pt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1800" y="1263316"/>
            <a:ext cx="7886700" cy="47667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Erste Ebene 18pt</a:t>
            </a:r>
          </a:p>
          <a:p>
            <a:pPr lvl="1"/>
            <a:r>
              <a:rPr lang="de-DE" dirty="0"/>
              <a:t>Zweite Ebene 15pt</a:t>
            </a:r>
          </a:p>
          <a:p>
            <a:pPr lvl="2"/>
            <a:r>
              <a:rPr lang="de-DE" dirty="0"/>
              <a:t>Dritte Ebene 13,5pt</a:t>
            </a:r>
          </a:p>
          <a:p>
            <a:pPr lvl="3"/>
            <a:r>
              <a:rPr lang="de-DE" dirty="0"/>
              <a:t>Vierte Ebene 12pt</a:t>
            </a:r>
          </a:p>
          <a:p>
            <a:pPr lvl="4"/>
            <a:r>
              <a:rPr lang="de-DE" dirty="0"/>
              <a:t>Fünfte Ebene 10,5pt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7430" y="6528984"/>
            <a:ext cx="2057400" cy="141848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DEEAE3"/>
                </a:solidFill>
              </a:defRPr>
            </a:lvl1pPr>
          </a:lstStyle>
          <a:p>
            <a:fld id="{BB40F253-A84E-4A84-A3E7-6C397E90FD3D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Rectangle 80"/>
          <p:cNvSpPr>
            <a:spLocks noChangeAspect="1" noChangeArrowheads="1"/>
          </p:cNvSpPr>
          <p:nvPr userDrawn="1"/>
        </p:nvSpPr>
        <p:spPr bwMode="auto">
          <a:xfrm>
            <a:off x="1" y="430212"/>
            <a:ext cx="526733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45614" r="30914" b="45805"/>
          <a:stretch/>
        </p:blipFill>
        <p:spPr>
          <a:xfrm>
            <a:off x="4125150" y="6535276"/>
            <a:ext cx="900000" cy="142607"/>
          </a:xfrm>
          <a:prstGeom prst="rect">
            <a:avLst/>
          </a:prstGeom>
        </p:spPr>
      </p:pic>
      <p:sp>
        <p:nvSpPr>
          <p:cNvPr id="10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173C68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173C68"/>
              </a:solidFill>
              <a:effectLst/>
              <a:latin typeface="+mj-lt"/>
            </a:endParaRPr>
          </a:p>
        </p:txBody>
      </p:sp>
      <p:pic>
        <p:nvPicPr>
          <p:cNvPr id="12" name="Picture 2" descr="http://www.infolaw.at/images/logo.png">
            <a:extLst>
              <a:ext uri="{FF2B5EF4-FFF2-40B4-BE49-F238E27FC236}">
                <a16:creationId xmlns:a16="http://schemas.microsoft.com/office/drawing/2014/main" id="{1016C4AB-F3A2-43B3-8F38-DAFB32A8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32817" y="1263319"/>
            <a:ext cx="3645000" cy="463692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Erste Ebene 18pt</a:t>
            </a:r>
          </a:p>
          <a:p>
            <a:pPr lvl="1"/>
            <a:r>
              <a:rPr lang="de-DE" dirty="0"/>
              <a:t>Zweite Ebene 15pt</a:t>
            </a:r>
          </a:p>
          <a:p>
            <a:pPr lvl="2"/>
            <a:r>
              <a:rPr lang="de-DE" dirty="0"/>
              <a:t>Dritte Ebene 13,5pt</a:t>
            </a:r>
          </a:p>
          <a:p>
            <a:pPr lvl="3"/>
            <a:r>
              <a:rPr lang="de-DE" dirty="0"/>
              <a:t>Vierte Ebene 12pt</a:t>
            </a:r>
          </a:p>
          <a:p>
            <a:pPr lvl="4"/>
            <a:r>
              <a:rPr lang="de-DE" dirty="0"/>
              <a:t>Fünfte Ebene 10,5pt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51882" y="1263319"/>
            <a:ext cx="3645000" cy="4636921"/>
          </a:xfrm>
        </p:spPr>
        <p:txBody>
          <a:bodyPr/>
          <a:lstStyle/>
          <a:p>
            <a:pPr lvl="0"/>
            <a:r>
              <a:rPr lang="de-DE" dirty="0"/>
              <a:t>Erste Ebene 18pt</a:t>
            </a:r>
          </a:p>
          <a:p>
            <a:pPr lvl="1"/>
            <a:r>
              <a:rPr lang="de-DE" dirty="0"/>
              <a:t>Zweite Ebene 15pt</a:t>
            </a:r>
          </a:p>
          <a:p>
            <a:pPr lvl="2"/>
            <a:r>
              <a:rPr lang="de-DE" dirty="0"/>
              <a:t>Dritte Ebene 13,5pt</a:t>
            </a:r>
          </a:p>
          <a:p>
            <a:pPr lvl="3"/>
            <a:r>
              <a:rPr lang="de-DE" dirty="0"/>
              <a:t>Vierte Ebene 12pt</a:t>
            </a:r>
          </a:p>
          <a:p>
            <a:pPr lvl="4"/>
            <a:r>
              <a:rPr lang="de-DE" dirty="0"/>
              <a:t>Fünfte Ebene 10,5pt</a:t>
            </a:r>
            <a:endParaRPr lang="de-AT" dirty="0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38170" y="636618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DEEAE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0F253-A84E-4A84-A3E7-6C397E90FD3D}" type="slidenum">
              <a:rPr lang="de-AT" sz="600" smtClean="0"/>
              <a:pPr/>
              <a:t>‹Nr.›</a:t>
            </a:fld>
            <a:endParaRPr lang="de-AT" sz="600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7430" y="6528984"/>
            <a:ext cx="2057400" cy="141848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DEEAE3"/>
                </a:solidFill>
              </a:defRPr>
            </a:lvl1pPr>
          </a:lstStyle>
          <a:p>
            <a:fld id="{BB40F253-A84E-4A84-A3E7-6C397E90FD3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45614" r="30914" b="45805"/>
          <a:stretch/>
        </p:blipFill>
        <p:spPr>
          <a:xfrm>
            <a:off x="4125150" y="6535276"/>
            <a:ext cx="900000" cy="142607"/>
          </a:xfrm>
          <a:prstGeom prst="rect">
            <a:avLst/>
          </a:prstGeom>
        </p:spPr>
      </p:pic>
      <p:sp>
        <p:nvSpPr>
          <p:cNvPr id="19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631802" y="432000"/>
            <a:ext cx="7764065" cy="332399"/>
          </a:xfrm>
        </p:spPr>
        <p:txBody>
          <a:bodyPr rIns="0" anchor="ctr" anchorCtr="0"/>
          <a:lstStyle>
            <a:lvl1pPr>
              <a:defRPr sz="2400" baseline="0">
                <a:latin typeface="+mj-lt"/>
              </a:defRPr>
            </a:lvl1pPr>
          </a:lstStyle>
          <a:p>
            <a:r>
              <a:rPr lang="de-DE" dirty="0"/>
              <a:t>Folienüberschrift 24pt</a:t>
            </a:r>
            <a:endParaRPr lang="de-AT" dirty="0"/>
          </a:p>
        </p:txBody>
      </p:sp>
      <p:sp>
        <p:nvSpPr>
          <p:cNvPr id="20" name="Rectangle 80"/>
          <p:cNvSpPr>
            <a:spLocks noChangeAspect="1" noChangeArrowheads="1"/>
          </p:cNvSpPr>
          <p:nvPr userDrawn="1"/>
        </p:nvSpPr>
        <p:spPr bwMode="auto">
          <a:xfrm>
            <a:off x="1" y="430212"/>
            <a:ext cx="526733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1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173C68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173C68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54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inkl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1266827"/>
            <a:ext cx="4629150" cy="476324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266828"/>
            <a:ext cx="2949178" cy="4763241"/>
          </a:xfr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12pt</a:t>
            </a:r>
          </a:p>
        </p:txBody>
      </p:sp>
      <p:sp>
        <p:nvSpPr>
          <p:cNvPr id="1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631802" y="432000"/>
            <a:ext cx="7764065" cy="332399"/>
          </a:xfrm>
        </p:spPr>
        <p:txBody>
          <a:bodyPr rIns="0" anchor="ctr" anchorCtr="0"/>
          <a:lstStyle>
            <a:lvl1pPr>
              <a:defRPr sz="2400" baseline="0">
                <a:latin typeface="+mj-lt"/>
              </a:defRPr>
            </a:lvl1pPr>
          </a:lstStyle>
          <a:p>
            <a:r>
              <a:rPr lang="de-DE" dirty="0"/>
              <a:t>Folienüberschrift 24pt</a:t>
            </a:r>
            <a:endParaRPr lang="de-AT" dirty="0"/>
          </a:p>
        </p:txBody>
      </p:sp>
      <p:sp>
        <p:nvSpPr>
          <p:cNvPr id="14" name="Rectangle 80"/>
          <p:cNvSpPr>
            <a:spLocks noChangeAspect="1" noChangeArrowheads="1"/>
          </p:cNvSpPr>
          <p:nvPr userDrawn="1"/>
        </p:nvSpPr>
        <p:spPr bwMode="auto">
          <a:xfrm>
            <a:off x="1" y="430212"/>
            <a:ext cx="526733" cy="107950"/>
          </a:xfrm>
          <a:prstGeom prst="rect">
            <a:avLst/>
          </a:prstGeom>
          <a:solidFill>
            <a:srgbClr val="6F9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7430" y="6528984"/>
            <a:ext cx="2057400" cy="141848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DEEAE3"/>
                </a:solidFill>
              </a:defRPr>
            </a:lvl1pPr>
          </a:lstStyle>
          <a:p>
            <a:fld id="{BB40F253-A84E-4A84-A3E7-6C397E90FD3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45614" r="30914" b="45805"/>
          <a:stretch/>
        </p:blipFill>
        <p:spPr>
          <a:xfrm>
            <a:off x="4125150" y="6535276"/>
            <a:ext cx="900000" cy="142607"/>
          </a:xfrm>
          <a:prstGeom prst="rect">
            <a:avLst/>
          </a:prstGeom>
        </p:spPr>
      </p:pic>
      <p:sp>
        <p:nvSpPr>
          <p:cNvPr id="10" name="Rectangle 69"/>
          <p:cNvSpPr>
            <a:spLocks noChangeArrowheads="1"/>
          </p:cNvSpPr>
          <p:nvPr userDrawn="1"/>
        </p:nvSpPr>
        <p:spPr bwMode="auto">
          <a:xfrm>
            <a:off x="755464" y="6300000"/>
            <a:ext cx="8388000" cy="107950"/>
          </a:xfrm>
          <a:prstGeom prst="rect">
            <a:avLst/>
          </a:prstGeom>
          <a:solidFill>
            <a:srgbClr val="DEE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0" bIns="34290" anchor="t" anchorCtr="0" upright="1">
            <a:noAutofit/>
          </a:bodyPr>
          <a:lstStyle/>
          <a:p>
            <a:endParaRPr lang="de-AT" sz="1350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 rot="10800000" flipV="1">
            <a:off x="182056" y="6299999"/>
            <a:ext cx="564864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>
                <a:ln>
                  <a:noFill/>
                </a:ln>
                <a:solidFill>
                  <a:srgbClr val="173C68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CLARITY.</a:t>
            </a:r>
            <a:endParaRPr kumimoji="0" lang="en-GB" altLang="de-DE" sz="800" b="0" i="0" u="none" strike="noStrike" cap="none" normalizeH="0" baseline="0" dirty="0">
              <a:ln>
                <a:noFill/>
              </a:ln>
              <a:solidFill>
                <a:srgbClr val="173C68"/>
              </a:solidFill>
              <a:effectLst/>
              <a:latin typeface="+mj-lt"/>
            </a:endParaRPr>
          </a:p>
        </p:txBody>
      </p:sp>
      <p:pic>
        <p:nvPicPr>
          <p:cNvPr id="12" name="Picture 2" descr="http://www.infolaw.at/images/logo.png">
            <a:extLst>
              <a:ext uri="{FF2B5EF4-FFF2-40B4-BE49-F238E27FC236}">
                <a16:creationId xmlns:a16="http://schemas.microsoft.com/office/drawing/2014/main" id="{751E6F6A-1BD1-4ACF-B61E-BEC1DCCE5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2" y="110541"/>
            <a:ext cx="2705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77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600486"/>
            <a:ext cx="7886700" cy="37394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de-DE" dirty="0"/>
              <a:t>DORDA Folienmaster 4:3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43407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813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5" r:id="rId4"/>
    <p:sldLayoutId id="2147483666" r:id="rId5"/>
    <p:sldLayoutId id="2147483667" r:id="rId6"/>
    <p:sldLayoutId id="2147483650" r:id="rId7"/>
    <p:sldLayoutId id="2147483652" r:id="rId8"/>
    <p:sldLayoutId id="2147483657" r:id="rId9"/>
    <p:sldLayoutId id="2147483664" r:id="rId10"/>
    <p:sldLayoutId id="2147483669" r:id="rId11"/>
    <p:sldLayoutId id="2147483662" r:id="rId12"/>
    <p:sldLayoutId id="2147483663" r:id="rId13"/>
    <p:sldLayoutId id="2147483670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cid:image002.jpg@01D85A52.A3A24B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79120" y="2631332"/>
            <a:ext cx="7985760" cy="797668"/>
          </a:xfrm>
        </p:spPr>
        <p:txBody>
          <a:bodyPr/>
          <a:lstStyle/>
          <a:p>
            <a:r>
              <a:rPr lang="de-AT" sz="2400" b="1" dirty="0"/>
              <a:t>Aktuelle Fragen des Urheberrechts </a:t>
            </a:r>
            <a:br>
              <a:rPr lang="de-AT" sz="2400" b="1" dirty="0"/>
            </a:br>
            <a:r>
              <a:rPr lang="de-AT" sz="2400" b="1" dirty="0"/>
              <a:t>im Kontext der Digitalisierung</a:t>
            </a:r>
            <a:b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2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16. IT-Rechtstag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5.5.2022</a:t>
            </a: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173C68"/>
                </a:solidFill>
                <a:effectLst/>
                <a:uLnTx/>
                <a:uFillTx/>
                <a:latin typeface="Verdana"/>
                <a:ea typeface="+mj-ea"/>
              </a:rPr>
            </a:b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Axel Anderl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892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464" y="5401031"/>
            <a:ext cx="7886700" cy="443198"/>
          </a:xfrm>
        </p:spPr>
        <p:txBody>
          <a:bodyPr/>
          <a:lstStyle/>
          <a:p>
            <a:r>
              <a:rPr lang="de-AT" dirty="0"/>
              <a:t>Aktuelle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32000"/>
            <a:ext cx="7764065" cy="332399"/>
          </a:xfrm>
        </p:spPr>
        <p:txBody>
          <a:bodyPr/>
          <a:lstStyle/>
          <a:p>
            <a:r>
              <a:rPr lang="de-AT" dirty="0"/>
              <a:t>NFTs – Allgemeines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859167"/>
            <a:ext cx="7886700" cy="556004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= </a:t>
            </a:r>
            <a:r>
              <a:rPr lang="en-US" b="1" dirty="0" err="1"/>
              <a:t>tokenisierte</a:t>
            </a:r>
            <a:r>
              <a:rPr lang="en-US" b="1" dirty="0"/>
              <a:t> </a:t>
            </a:r>
            <a:r>
              <a:rPr lang="en-US" b="1" dirty="0" err="1"/>
              <a:t>Vermögenswerte</a:t>
            </a:r>
            <a:endParaRPr lang="de-AT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Verbriefung digitaler oder analoger ("</a:t>
            </a:r>
            <a:r>
              <a:rPr lang="de-AT" i="1" dirty="0"/>
              <a:t>digitaler Zwilling</a:t>
            </a:r>
            <a:r>
              <a:rPr lang="de-AT" dirty="0"/>
              <a:t>") Güter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konkret: Zuordnung eines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keys</a:t>
            </a:r>
            <a:r>
              <a:rPr lang="de-AT" dirty="0"/>
              <a:t> zu Asset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"</a:t>
            </a:r>
            <a:r>
              <a:rPr lang="de-AT" i="1" dirty="0"/>
              <a:t>Einmaligkeit statt Handelbarkeit</a:t>
            </a:r>
            <a:r>
              <a:rPr lang="de-AT" dirty="0"/>
              <a:t>", Art "</a:t>
            </a:r>
            <a:r>
              <a:rPr lang="de-AT" i="1" dirty="0"/>
              <a:t>Echtheitszertifikat</a:t>
            </a:r>
            <a:r>
              <a:rPr lang="de-AT" dirty="0"/>
              <a:t>"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zukünftig auch on-</a:t>
            </a:r>
            <a:r>
              <a:rPr lang="de-AT" dirty="0" err="1"/>
              <a:t>chain</a:t>
            </a:r>
            <a:r>
              <a:rPr lang="de-AT" dirty="0"/>
              <a:t> NFTs?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 err="1"/>
              <a:t>zB</a:t>
            </a:r>
            <a:r>
              <a:rPr lang="de-AT" dirty="0"/>
              <a:t> urheberrechtlich geschützte JPG-Dateien, Gemälde, Musik 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steigende Bedeutung in der Praxis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2021: Versteigerung eines NFT-Werks von </a:t>
            </a:r>
            <a:r>
              <a:rPr lang="de-AT" i="1" dirty="0" err="1"/>
              <a:t>Beeple</a:t>
            </a:r>
            <a:r>
              <a:rPr lang="de-AT" dirty="0"/>
              <a:t> um $ 70 </a:t>
            </a:r>
            <a:r>
              <a:rPr lang="de-AT" dirty="0" err="1"/>
              <a:t>Mio</a:t>
            </a:r>
            <a:endParaRPr lang="de-AT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2022: Wiener Belvedere 10.000 NFTs am Gemälde "</a:t>
            </a:r>
            <a:r>
              <a:rPr lang="de-AT" i="1" dirty="0"/>
              <a:t>Der Kuss</a:t>
            </a:r>
            <a:r>
              <a:rPr lang="de-AT" dirty="0"/>
              <a:t>"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enger</a:t>
            </a:r>
            <a:r>
              <a:rPr lang="de-AT" i="1" dirty="0"/>
              <a:t> </a:t>
            </a:r>
            <a:r>
              <a:rPr lang="de-AT" dirty="0"/>
              <a:t>Konnex zu Metaverse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Übertragung</a:t>
            </a:r>
            <a:endParaRPr lang="en-US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u="sng" dirty="0"/>
              <a:t>Modus</a:t>
            </a:r>
            <a:r>
              <a:rPr lang="de-AT" dirty="0"/>
              <a:t>: Besitzanweisung 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 err="1"/>
              <a:t>idR</a:t>
            </a:r>
            <a:r>
              <a:rPr lang="de-AT" dirty="0"/>
              <a:t> </a:t>
            </a:r>
            <a:r>
              <a:rPr lang="de-AT" b="1" dirty="0"/>
              <a:t>keine automatische Übertragung der Rechte oder Inhaberschaft </a:t>
            </a:r>
            <a:r>
              <a:rPr lang="de-AT" dirty="0"/>
              <a:t>an Asset (daher keine urheberrechtlich relevante Verwertung)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bei Erwerb eines NFT auf </a:t>
            </a:r>
            <a:r>
              <a:rPr lang="de-AT" b="1" dirty="0"/>
              <a:t>exakte</a:t>
            </a:r>
            <a:r>
              <a:rPr lang="de-AT" dirty="0"/>
              <a:t> </a:t>
            </a:r>
            <a:r>
              <a:rPr lang="de-AT" b="1" dirty="0"/>
              <a:t>Festlegung</a:t>
            </a:r>
            <a:r>
              <a:rPr lang="de-AT" dirty="0"/>
              <a:t> der Nutzungsrechte/Lizenzbedingungen achten!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 err="1"/>
              <a:t>zB</a:t>
            </a:r>
            <a:r>
              <a:rPr lang="de-AT" dirty="0"/>
              <a:t> wenn Werk in einer Ausstellung öffentlich wiedergegeben werden soll, </a:t>
            </a:r>
            <a:r>
              <a:rPr lang="de-AT" dirty="0" err="1"/>
              <a:t>bspw</a:t>
            </a:r>
            <a:r>
              <a:rPr lang="de-AT" dirty="0"/>
              <a:t> im Metaverse "</a:t>
            </a:r>
            <a:r>
              <a:rPr lang="de-AT" i="1" dirty="0" err="1"/>
              <a:t>Cryptovoxles</a:t>
            </a:r>
            <a:r>
              <a:rPr lang="de-AT" dirty="0"/>
              <a:t>"</a:t>
            </a:r>
          </a:p>
        </p:txBody>
      </p:sp>
      <p:sp>
        <p:nvSpPr>
          <p:cNvPr id="4" name="AutoShape 2" descr="Abbil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66579" t="49430" r="26434" b="25075"/>
          <a:stretch/>
        </p:blipFill>
        <p:spPr>
          <a:xfrm>
            <a:off x="7470096" y="1502573"/>
            <a:ext cx="1320009" cy="15481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92006" y="3050685"/>
            <a:ext cx="1476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/>
              <a:t>[Peter Jellitsch]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72967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NFTs – Verknüpfung eines Assets </a:t>
            </a:r>
            <a:br>
              <a:rPr lang="de-AT" dirty="0"/>
            </a:br>
            <a:r>
              <a:rPr lang="de-AT" dirty="0"/>
              <a:t>mit einer Lizenz an diesem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1061686"/>
            <a:ext cx="7886700" cy="522864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e-AT" u="sng" dirty="0"/>
              <a:t>zentrale Frage</a:t>
            </a:r>
            <a:r>
              <a:rPr lang="de-AT" dirty="0"/>
              <a:t>: Welche Rechte werden mit NFT-"Kauf" vermittelt?</a:t>
            </a:r>
          </a:p>
          <a:p>
            <a:pPr>
              <a:spcAft>
                <a:spcPts val="600"/>
              </a:spcAft>
            </a:pPr>
            <a:r>
              <a:rPr lang="de-AT" dirty="0"/>
              <a:t>mangels Regelung: Zwecktheorie (Urheberrechtsnovelle)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exakte Regelung der Nutzungsrechte </a:t>
            </a:r>
            <a:r>
              <a:rPr lang="de-AT" dirty="0" err="1"/>
              <a:t>bzw</a:t>
            </a:r>
            <a:r>
              <a:rPr lang="de-AT" dirty="0"/>
              <a:t> Einholung der Zustimmung des Urhebers jedoch jedenfalls </a:t>
            </a:r>
            <a:r>
              <a:rPr lang="de-AT" b="1" dirty="0"/>
              <a:t>vorzuziehen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u="sng" dirty="0"/>
              <a:t>Praxisbeispiel</a:t>
            </a:r>
            <a:r>
              <a:rPr lang="de-AT" dirty="0"/>
              <a:t>: NFT Drehbuch </a:t>
            </a:r>
            <a:r>
              <a:rPr lang="de-AT" dirty="0">
                <a:sym typeface="Wingdings" panose="05000000000000000000" pitchFamily="2" charset="2"/>
              </a:rPr>
              <a:t> Recht auf Verfilmung mitumfasst?</a:t>
            </a:r>
            <a:endParaRPr lang="de-AT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u="sng" dirty="0"/>
              <a:t>Grenzen</a:t>
            </a:r>
            <a:r>
              <a:rPr lang="de-AT" dirty="0"/>
              <a:t>: KSchG</a:t>
            </a:r>
          </a:p>
          <a:p>
            <a:pPr>
              <a:spcAft>
                <a:spcPts val="600"/>
              </a:spcAft>
            </a:pPr>
            <a:r>
              <a:rPr lang="de-AT" b="1" dirty="0"/>
              <a:t>Lizenz</a:t>
            </a:r>
            <a:r>
              <a:rPr lang="de-AT" dirty="0"/>
              <a:t> wird durch </a:t>
            </a:r>
            <a:r>
              <a:rPr lang="de-AT" b="1" dirty="0"/>
              <a:t>Inhaberschaft über den NFT </a:t>
            </a:r>
            <a:r>
              <a:rPr lang="de-AT" dirty="0"/>
              <a:t>vermittelt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Urheber ist 1. Inhaber des NFT: nach </a:t>
            </a:r>
            <a:r>
              <a:rPr lang="de-AT" dirty="0" err="1"/>
              <a:t>Minting</a:t>
            </a:r>
            <a:r>
              <a:rPr lang="de-AT" dirty="0"/>
              <a:t> und Verknüpfung, Speicherung auf BC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Lizenztext wird </a:t>
            </a:r>
            <a:r>
              <a:rPr lang="de-AT" dirty="0" err="1"/>
              <a:t>idR</a:t>
            </a:r>
            <a:r>
              <a:rPr lang="de-AT" dirty="0"/>
              <a:t> in </a:t>
            </a:r>
            <a:r>
              <a:rPr lang="de-AT" b="1" dirty="0"/>
              <a:t>Metadaten</a:t>
            </a:r>
            <a:r>
              <a:rPr lang="de-AT" dirty="0"/>
              <a:t> gespeichert </a:t>
            </a:r>
          </a:p>
          <a:p>
            <a:pPr>
              <a:spcAft>
                <a:spcPts val="600"/>
              </a:spcAft>
            </a:pPr>
            <a:r>
              <a:rPr lang="de-AT" u="sng" dirty="0"/>
              <a:t>Vorteile</a:t>
            </a:r>
            <a:r>
              <a:rPr lang="de-AT" dirty="0"/>
              <a:t>: 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sämtliche Rechtsübertragungen sind über BC nachvollziehbar: </a:t>
            </a:r>
            <a:r>
              <a:rPr lang="de-AT" b="1" dirty="0"/>
              <a:t>besonders sichere Dokumentation </a:t>
            </a:r>
            <a:r>
              <a:rPr lang="de-AT" dirty="0"/>
              <a:t>der Transaktionskette, von Herkunft und Eigentum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Regelung Weiterveräußerung über smart </a:t>
            </a:r>
            <a:r>
              <a:rPr lang="de-AT" dirty="0" err="1"/>
              <a:t>contracts</a:t>
            </a:r>
            <a:endParaRPr lang="de-AT" dirty="0"/>
          </a:p>
          <a:p>
            <a:pPr>
              <a:spcAft>
                <a:spcPts val="600"/>
              </a:spcAft>
            </a:pPr>
            <a:r>
              <a:rPr lang="en-US" u="sng" dirty="0" err="1"/>
              <a:t>Nachteile</a:t>
            </a:r>
            <a:r>
              <a:rPr lang="en-US" u="sng" dirty="0"/>
              <a:t>/</a:t>
            </a:r>
            <a:r>
              <a:rPr lang="en-US" u="sng" dirty="0" err="1"/>
              <a:t>Risiken</a:t>
            </a:r>
            <a:r>
              <a:rPr lang="en-US" dirty="0"/>
              <a:t>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/>
              <a:t>Konkurs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?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/>
              <a:t>Interoperabilität</a:t>
            </a:r>
            <a:r>
              <a:rPr lang="en-US" dirty="0"/>
              <a:t>/</a:t>
            </a:r>
            <a:r>
              <a:rPr lang="en-US" dirty="0" err="1"/>
              <a:t>Wechsel</a:t>
            </a:r>
            <a:r>
              <a:rPr lang="en-US" dirty="0"/>
              <a:t> </a:t>
            </a:r>
            <a:r>
              <a:rPr lang="en-US" dirty="0" err="1"/>
              <a:t>Plattformen</a:t>
            </a:r>
            <a:r>
              <a:rPr lang="en-US" dirty="0"/>
              <a:t>?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/>
              <a:t>siehe</a:t>
            </a:r>
            <a:r>
              <a:rPr lang="en-US" dirty="0"/>
              <a:t> "</a:t>
            </a:r>
            <a:r>
              <a:rPr lang="en-US" i="1" dirty="0" err="1"/>
              <a:t>gefälschte</a:t>
            </a:r>
            <a:r>
              <a:rPr lang="en-US" dirty="0"/>
              <a:t>" NFTs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Wiederhochladen</a:t>
            </a:r>
            <a:r>
              <a:rPr lang="en-US" dirty="0"/>
              <a:t> auf </a:t>
            </a:r>
            <a:r>
              <a:rPr lang="en-US" dirty="0" err="1"/>
              <a:t>anderer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Urheberrechtsverletzungen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  <p:sp>
        <p:nvSpPr>
          <p:cNvPr id="4" name="AutoShape 2" descr="Abbil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90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NFTs – Risiko </a:t>
            </a:r>
            <a:br>
              <a:rPr lang="de-AT" dirty="0"/>
            </a:br>
            <a:r>
              <a:rPr lang="de-AT" dirty="0"/>
              <a:t>Urheberrechtsverletzungen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1110782"/>
            <a:ext cx="7886700" cy="491928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"</a:t>
            </a:r>
            <a:r>
              <a:rPr lang="en-US" b="1" i="1" dirty="0" err="1"/>
              <a:t>gefälschte</a:t>
            </a:r>
            <a:r>
              <a:rPr lang="en-US" b="1" dirty="0"/>
              <a:t>" NFTs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Verknüpfung eines NFTs mit einem Werk, an dem Herausgeber kein Nutzungsrecht besitzt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Erstellung mehrerer NFTs für ein Werk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Löschung auf Plattform 1 und </a:t>
            </a:r>
            <a:r>
              <a:rPr lang="de-AT" dirty="0" err="1"/>
              <a:t>Minting</a:t>
            </a:r>
            <a:r>
              <a:rPr lang="de-AT" dirty="0"/>
              <a:t> auf Plattform 2 (</a:t>
            </a:r>
            <a:r>
              <a:rPr lang="de-AT" dirty="0" err="1"/>
              <a:t>zB</a:t>
            </a:r>
            <a:r>
              <a:rPr lang="de-AT" dirty="0"/>
              <a:t> bei Konkurs Plattform, Plattformwechsel aus anderen Gründen)</a:t>
            </a:r>
          </a:p>
          <a:p>
            <a:pPr>
              <a:spcAft>
                <a:spcPts val="600"/>
              </a:spcAft>
            </a:pPr>
            <a:r>
              <a:rPr lang="de-AT" dirty="0"/>
              <a:t>Vorgehen gegen: 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0258727"/>
              </p:ext>
            </p:extLst>
          </p:nvPr>
        </p:nvGraphicFramePr>
        <p:xfrm>
          <a:off x="876334" y="3393713"/>
          <a:ext cx="7590118" cy="263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43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Metaworld</a:t>
            </a:r>
            <a:r>
              <a:rPr lang="de-AT" dirty="0"/>
              <a:t>/Metaverse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kollektiver virtueller Raum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Abbildung in BC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/>
              <a:t>zB</a:t>
            </a:r>
            <a:r>
              <a:rPr lang="de-AT" dirty="0"/>
              <a:t> Unternehmen, Land, Fußballclub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enger Konnex zu NFTs</a:t>
            </a:r>
            <a:r>
              <a:rPr lang="de-AT" dirty="0"/>
              <a:t>: Entwicklung zu zentraler Infrastruktur </a:t>
            </a:r>
          </a:p>
          <a:p>
            <a:pPr>
              <a:spcBef>
                <a:spcPts val="1800"/>
              </a:spcBef>
            </a:pPr>
            <a:r>
              <a:rPr lang="de-AT" b="1" dirty="0"/>
              <a:t>rechtliche Fragestellungen</a:t>
            </a:r>
            <a:r>
              <a:rPr lang="de-AT" dirty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Namensrecht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Urheber- und Persönlichkeitsrecht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AT" dirty="0" err="1"/>
              <a:t>zB</a:t>
            </a:r>
            <a:r>
              <a:rPr lang="de-AT" dirty="0"/>
              <a:t> virtuelle Bauwerke, Gemälde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Recht am eigenen Bild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u="sng" dirty="0"/>
              <a:t>weitere betroffene Rechtsgebiete</a:t>
            </a:r>
            <a:r>
              <a:rPr lang="de-AT" dirty="0"/>
              <a:t>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dirty="0"/>
              <a:t>Datenschutz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dirty="0"/>
              <a:t>Markenrecht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dirty="0"/>
              <a:t>Wettbewerbsrecht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dirty="0" err="1"/>
              <a:t>etc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099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(Potentielle) Konfliktfelder </a:t>
            </a:r>
            <a:br>
              <a:rPr lang="de-AT" dirty="0"/>
            </a:br>
            <a:r>
              <a:rPr lang="de-AT" dirty="0"/>
              <a:t>in Bezug auf Verwertungsgesellschaften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u="sng" dirty="0" err="1"/>
              <a:t>zentrale</a:t>
            </a:r>
            <a:r>
              <a:rPr lang="en-US" u="sng" dirty="0"/>
              <a:t> </a:t>
            </a:r>
            <a:r>
              <a:rPr lang="en-US" u="sng" dirty="0" err="1"/>
              <a:t>Frage</a:t>
            </a:r>
            <a:r>
              <a:rPr lang="en-US" dirty="0"/>
              <a:t>: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Rechte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?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OGH 26.11.2020, 4 Ob 185/20i: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Auftrag an Verwertungsgesellschaft zur treuhändigen Rechtewahrnehmung beseitigt nicht Aktivlegitimation des Rechteinhabers</a:t>
            </a:r>
          </a:p>
          <a:p>
            <a:pPr lvl="2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de-AT" dirty="0"/>
              <a:t>weder Recht des Rundfunkunternehmers zur Weitersendung noch Anspruch auf Vertrag mit Verwertungsgesellschaft dürfen in Selbsthilfe durchgesetzt werden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3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(Potentielle) Konfliktfelder </a:t>
            </a:r>
            <a:br>
              <a:rPr lang="de-AT" dirty="0"/>
            </a:br>
            <a:r>
              <a:rPr lang="de-AT" dirty="0"/>
              <a:t>in Bezug auf Verwertungsgesellschaften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Online-</a:t>
            </a:r>
            <a:r>
              <a:rPr lang="en-US" b="1" dirty="0" err="1"/>
              <a:t>Satkab</a:t>
            </a:r>
            <a:r>
              <a:rPr lang="en-US" b="1" dirty="0"/>
              <a:t>-RL </a:t>
            </a:r>
            <a:r>
              <a:rPr lang="en-US" dirty="0"/>
              <a:t>(</a:t>
            </a:r>
            <a:r>
              <a:rPr lang="en-US" dirty="0" err="1"/>
              <a:t>Umsetzung</a:t>
            </a:r>
            <a:r>
              <a:rPr lang="en-US" dirty="0"/>
              <a:t> </a:t>
            </a:r>
            <a:r>
              <a:rPr lang="en-US" dirty="0" err="1"/>
              <a:t>UrhRNovelle</a:t>
            </a:r>
            <a:r>
              <a:rPr lang="en-US" dirty="0"/>
              <a:t> 2021):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u="sng" dirty="0"/>
              <a:t>Ziel</a:t>
            </a:r>
            <a:r>
              <a:rPr lang="de-AT" dirty="0"/>
              <a:t>: Förderung des grenzüberschreitenden Zugangs zu europäischen Fernseh- und Hörfunkprogrammen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erleichtert Lizenzierung geschützter Werke für </a:t>
            </a:r>
            <a:r>
              <a:rPr lang="en-US" dirty="0"/>
              <a:t>"</a:t>
            </a:r>
            <a:r>
              <a:rPr lang="en-US" b="1" i="1" dirty="0" err="1"/>
              <a:t>ergänzende</a:t>
            </a:r>
            <a:r>
              <a:rPr lang="en-US" b="1" i="1" dirty="0"/>
              <a:t> Online-</a:t>
            </a:r>
            <a:r>
              <a:rPr lang="en-US" b="1" i="1" dirty="0" err="1"/>
              <a:t>Dienste</a:t>
            </a:r>
            <a:r>
              <a:rPr lang="en-US" dirty="0"/>
              <a:t>" von </a:t>
            </a:r>
            <a:r>
              <a:rPr lang="en-US" dirty="0" err="1"/>
              <a:t>Sendeunternehmen</a:t>
            </a:r>
            <a:r>
              <a:rPr lang="en-US" dirty="0"/>
              <a:t> (§ 18b </a:t>
            </a:r>
            <a:r>
              <a:rPr lang="en-US" dirty="0" err="1"/>
              <a:t>UrhG</a:t>
            </a:r>
            <a:r>
              <a:rPr lang="en-US" dirty="0"/>
              <a:t>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b="1" dirty="0"/>
              <a:t>§ 59a </a:t>
            </a:r>
            <a:r>
              <a:rPr lang="de-AT" b="1" dirty="0" err="1"/>
              <a:t>Abs</a:t>
            </a:r>
            <a:r>
              <a:rPr lang="de-AT" b="1" dirty="0"/>
              <a:t> 1 UrhG</a:t>
            </a:r>
            <a:r>
              <a:rPr lang="de-AT" dirty="0"/>
              <a:t>: einheitliches, für alle integralen Weiterverbreitungen geltendes, technologieneutrales </a:t>
            </a:r>
            <a:r>
              <a:rPr lang="de-AT" dirty="0" err="1"/>
              <a:t>Weitersenderegime</a:t>
            </a:r>
            <a:endParaRPr lang="de-AT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b="1" dirty="0"/>
              <a:t>erweiterte </a:t>
            </a:r>
            <a:r>
              <a:rPr lang="de-AT" b="1" dirty="0" err="1"/>
              <a:t>Verwertungsgesellschaftenpflicht</a:t>
            </a:r>
            <a:r>
              <a:rPr lang="de-AT" b="1" dirty="0"/>
              <a:t> </a:t>
            </a:r>
            <a:r>
              <a:rPr lang="de-AT" dirty="0"/>
              <a:t>für die Weiterverbreitung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§ 59a </a:t>
            </a:r>
            <a:r>
              <a:rPr lang="de-AT" dirty="0" err="1"/>
              <a:t>Abs</a:t>
            </a:r>
            <a:r>
              <a:rPr lang="de-AT" dirty="0"/>
              <a:t> 3 UrhG: Weiterleitungsdefinition gilt </a:t>
            </a:r>
            <a:r>
              <a:rPr lang="de-AT" b="1" dirty="0"/>
              <a:t>nicht</a:t>
            </a:r>
            <a:r>
              <a:rPr lang="de-AT" dirty="0"/>
              <a:t>, wenn </a:t>
            </a:r>
            <a:r>
              <a:rPr lang="de-AT" b="1" dirty="0"/>
              <a:t>Erstsendung ausschließlich im Internet </a:t>
            </a:r>
          </a:p>
        </p:txBody>
      </p:sp>
    </p:spTree>
    <p:extLst>
      <p:ext uri="{BB962C8B-B14F-4D97-AF65-F5344CB8AC3E}">
        <p14:creationId xmlns:p14="http://schemas.microsoft.com/office/powerpoint/2010/main" val="320242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(Potentielle) Konfliktfelder </a:t>
            </a:r>
            <a:br>
              <a:rPr lang="de-AT" dirty="0"/>
            </a:br>
            <a:r>
              <a:rPr lang="de-AT" dirty="0"/>
              <a:t>in Bezug auf Verwertungsgesellschaften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AT" dirty="0"/>
              <a:t>Umfassende rezente </a:t>
            </a:r>
            <a:r>
              <a:rPr lang="de-AT" dirty="0" err="1"/>
              <a:t>Rsp</a:t>
            </a:r>
            <a:r>
              <a:rPr lang="de-AT" dirty="0"/>
              <a:t> des OGH, </a:t>
            </a:r>
            <a:r>
              <a:rPr lang="de-AT" dirty="0" err="1"/>
              <a:t>zB</a:t>
            </a:r>
            <a:r>
              <a:rPr lang="de-AT" dirty="0"/>
              <a:t>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OGH 22.09.2020, 4 Ob 149/20w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eV ProSieben und Sat.1 gegen Hutchison Drei </a:t>
            </a:r>
            <a:r>
              <a:rPr lang="de-AT" dirty="0" err="1"/>
              <a:t>wg</a:t>
            </a:r>
            <a:r>
              <a:rPr lang="de-AT" dirty="0"/>
              <a:t> unerlaubter Weitersendung und Vervielfältigung im Rahmen der "</a:t>
            </a:r>
            <a:r>
              <a:rPr lang="de-AT" i="1" dirty="0"/>
              <a:t>DREI TV</a:t>
            </a:r>
            <a:r>
              <a:rPr lang="de-AT" dirty="0"/>
              <a:t>"-Software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§ 59a UrhG ist technologieneutral auszulegen, auch Weitersendung über OTT ist Kabelweiterleitung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OGH 26.11.2020, 4 Ob 185/20i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Reichweite einer Rechtseinräumung an eine Verwertungsgesellschaft folgt der Privatautonomie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Zulässigkeit der Ausnahme des Livestreams über OTT-Dienste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kein gutgläubiger Erwerb von (Werknutzungs-)Rechten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OGH 10.12.2020, 4 Ob 172/20b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technologieneutrales Kabelweitersenderecht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sofern Verwertungsgesellschaft nicht über Rechte zur Weitersendung mittels OTT verfügt, fehlt aus tatsächlichen Gründen die Voraussetzung für eine Zwangslizenz nach § 59b UrhG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1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65801"/>
            <a:ext cx="7764065" cy="664797"/>
          </a:xfrm>
        </p:spPr>
        <p:txBody>
          <a:bodyPr/>
          <a:lstStyle/>
          <a:p>
            <a:r>
              <a:rPr lang="de-AT" dirty="0"/>
              <a:t>(Potentielle) Konfliktfelder </a:t>
            </a:r>
            <a:br>
              <a:rPr lang="de-AT" dirty="0"/>
            </a:br>
            <a:r>
              <a:rPr lang="de-AT" dirty="0"/>
              <a:t>in Bezug auf Verwertungsgesellschaften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EuGH</a:t>
            </a:r>
            <a:r>
              <a:rPr lang="en-US" dirty="0"/>
              <a:t> 24.03.2022, </a:t>
            </a:r>
            <a:r>
              <a:rPr lang="de-AT" dirty="0"/>
              <a:t>C-433/20, </a:t>
            </a:r>
            <a:r>
              <a:rPr lang="de-AT" i="1" dirty="0" err="1"/>
              <a:t>Austro-Mechana</a:t>
            </a:r>
            <a:r>
              <a:rPr lang="de-AT" i="1" dirty="0"/>
              <a:t> </a:t>
            </a:r>
            <a:r>
              <a:rPr lang="de-AT" dirty="0"/>
              <a:t>(</a:t>
            </a:r>
            <a:r>
              <a:rPr lang="en-US" dirty="0"/>
              <a:t>Cloud-</a:t>
            </a:r>
            <a:r>
              <a:rPr lang="en-US" dirty="0" err="1"/>
              <a:t>Abgabe</a:t>
            </a:r>
            <a:r>
              <a:rPr lang="en-US" dirty="0"/>
              <a:t>)</a:t>
            </a:r>
            <a:r>
              <a:rPr lang="de-AT" dirty="0"/>
              <a:t>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Verwertungsgesellschaft </a:t>
            </a:r>
            <a:r>
              <a:rPr lang="de-AT" dirty="0" err="1"/>
              <a:t>Austro-Mechana</a:t>
            </a:r>
            <a:r>
              <a:rPr lang="de-AT" dirty="0"/>
              <a:t> nimmt in AUT Werknutzungsrechte und Vergütungsansprüche treuhändig wahr; </a:t>
            </a:r>
            <a:br>
              <a:rPr lang="de-AT" dirty="0"/>
            </a:br>
            <a:r>
              <a:rPr lang="de-AT" dirty="0" err="1"/>
              <a:t>Strato</a:t>
            </a:r>
            <a:r>
              <a:rPr lang="de-AT" dirty="0"/>
              <a:t> AG mit Sitz in DE bietet in AT Cloud-Services an, die auf Servern in DE gehostet werden</a:t>
            </a:r>
            <a:endParaRPr lang="en-US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Upload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Sicherungkopie</a:t>
            </a:r>
            <a:r>
              <a:rPr lang="en-US" dirty="0"/>
              <a:t> in die Cloud = </a:t>
            </a:r>
            <a:r>
              <a:rPr lang="en-US" dirty="0" err="1"/>
              <a:t>Vervielfältigung</a:t>
            </a:r>
            <a:endParaRPr lang="en-US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/>
              <a:t>ob</a:t>
            </a:r>
            <a:r>
              <a:rPr lang="en-US" dirty="0"/>
              <a:t> Cloud-Server </a:t>
            </a:r>
            <a:r>
              <a:rPr lang="en-US" dirty="0" err="1"/>
              <a:t>Drittem</a:t>
            </a:r>
            <a:r>
              <a:rPr lang="en-US" dirty="0"/>
              <a:t> </a:t>
            </a:r>
            <a:r>
              <a:rPr lang="en-US" dirty="0" err="1"/>
              <a:t>gehört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irrelevant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de-AT" dirty="0"/>
              <a:t>vom Begriff „</a:t>
            </a:r>
            <a:r>
              <a:rPr lang="de-AT" i="1" dirty="0"/>
              <a:t>auf beliebigen Trägern</a:t>
            </a:r>
            <a:r>
              <a:rPr lang="de-AT" dirty="0"/>
              <a:t>“ </a:t>
            </a:r>
            <a:r>
              <a:rPr lang="de-AT" dirty="0" err="1"/>
              <a:t>iSv</a:t>
            </a:r>
            <a:r>
              <a:rPr lang="de-AT" dirty="0"/>
              <a:t> Art 5 </a:t>
            </a:r>
            <a:r>
              <a:rPr lang="de-AT" dirty="0" err="1"/>
              <a:t>Abs</a:t>
            </a:r>
            <a:r>
              <a:rPr lang="de-AT" dirty="0"/>
              <a:t> 2 </a:t>
            </a:r>
            <a:r>
              <a:rPr lang="de-AT" dirty="0" err="1"/>
              <a:t>lit</a:t>
            </a:r>
            <a:r>
              <a:rPr lang="de-AT" dirty="0"/>
              <a:t> b der RL 2001/29 erfasst</a:t>
            </a:r>
            <a:endParaRPr lang="en-US" dirty="0"/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err="1"/>
              <a:t>Privatkopie</a:t>
            </a:r>
            <a:r>
              <a:rPr lang="en-US" dirty="0"/>
              <a:t>: </a:t>
            </a:r>
            <a:r>
              <a:rPr lang="en-US" dirty="0" err="1"/>
              <a:t>Anspruch</a:t>
            </a:r>
            <a:r>
              <a:rPr lang="en-US" dirty="0"/>
              <a:t> auf </a:t>
            </a:r>
            <a:r>
              <a:rPr lang="en-US" dirty="0" err="1"/>
              <a:t>gerechten</a:t>
            </a:r>
            <a:r>
              <a:rPr lang="en-US" dirty="0"/>
              <a:t> </a:t>
            </a:r>
            <a:r>
              <a:rPr lang="en-US" dirty="0" err="1"/>
              <a:t>Ausgleich</a:t>
            </a:r>
            <a:r>
              <a:rPr lang="en-US" dirty="0"/>
              <a:t> an </a:t>
            </a:r>
            <a:r>
              <a:rPr lang="en-US" dirty="0" err="1"/>
              <a:t>Rechteinhaber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b="1" dirty="0" err="1"/>
              <a:t>weites</a:t>
            </a:r>
            <a:r>
              <a:rPr lang="en-US" b="1" dirty="0"/>
              <a:t> </a:t>
            </a:r>
            <a:r>
              <a:rPr lang="en-US" b="1" dirty="0" err="1"/>
              <a:t>Ermessen</a:t>
            </a:r>
            <a:r>
              <a:rPr lang="en-US" b="1" dirty="0"/>
              <a:t> der </a:t>
            </a:r>
            <a:r>
              <a:rPr lang="en-US" b="1" dirty="0" err="1"/>
              <a:t>Mitgliedstaaten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Risiko</a:t>
            </a:r>
            <a:r>
              <a:rPr lang="en-US" dirty="0"/>
              <a:t> der </a:t>
            </a:r>
            <a:r>
              <a:rPr lang="en-US" dirty="0" err="1"/>
              <a:t>Doppel</a:t>
            </a:r>
            <a:r>
              <a:rPr lang="en-US" dirty="0"/>
              <a:t>- und </a:t>
            </a:r>
            <a:r>
              <a:rPr lang="en-US" dirty="0" err="1"/>
              <a:t>Mehrfachvergütung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63372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Fazit / Ausblick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+mj-lt"/>
              <a:buAutoNum type="romanUcPeriod"/>
            </a:pPr>
            <a:r>
              <a:rPr lang="de-AT" b="1" dirty="0"/>
              <a:t>Urheberrechtliche Implikationen der Digitalisierung</a:t>
            </a:r>
          </a:p>
          <a:p>
            <a:pPr lvl="1" indent="-158750">
              <a:buFont typeface="Symbol" panose="05050102010706020507" pitchFamily="18" charset="2"/>
              <a:buChar char="-"/>
            </a:pPr>
            <a:r>
              <a:rPr lang="de-AT" dirty="0"/>
              <a:t>Allgemeines zum digitalen Urheberrecht</a:t>
            </a:r>
          </a:p>
          <a:p>
            <a:pPr lvl="1" indent="-158750">
              <a:buFont typeface="Symbol" panose="05050102010706020507" pitchFamily="18" charset="2"/>
              <a:buChar char="-"/>
            </a:pPr>
            <a:r>
              <a:rPr lang="de-AT" dirty="0"/>
              <a:t>Urheberrechtsnovelle 2021 und Umsetzung in AT</a:t>
            </a:r>
          </a:p>
          <a:p>
            <a:pPr lvl="1" indent="-158750">
              <a:buFont typeface="Symbol" panose="05050102010706020507" pitchFamily="18" charset="2"/>
              <a:buChar char="-"/>
            </a:pPr>
            <a:r>
              <a:rPr lang="de-AT" dirty="0"/>
              <a:t>Entwurf des Data Acts</a:t>
            </a:r>
          </a:p>
          <a:p>
            <a:pPr lvl="1" indent="-158750">
              <a:buFont typeface="Symbol" panose="05050102010706020507" pitchFamily="18" charset="2"/>
              <a:buChar char="-"/>
            </a:pPr>
            <a:r>
              <a:rPr lang="de-AT" dirty="0"/>
              <a:t>KI-VO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355600" indent="-355600">
              <a:buFont typeface="+mj-lt"/>
              <a:buAutoNum type="romanUcPeriod"/>
            </a:pPr>
            <a:r>
              <a:rPr lang="de-AT" b="1" dirty="0"/>
              <a:t>Aktuelle </a:t>
            </a:r>
            <a:r>
              <a:rPr lang="de-AT" b="1" dirty="0" err="1"/>
              <a:t>use</a:t>
            </a:r>
            <a:r>
              <a:rPr lang="de-AT" b="1" dirty="0"/>
              <a:t> </a:t>
            </a:r>
            <a:r>
              <a:rPr lang="de-AT" b="1" dirty="0" err="1"/>
              <a:t>cases</a:t>
            </a:r>
            <a:endParaRPr lang="de-AT" b="1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NFTs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/>
              <a:t>Metaworld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(potentielle) Konfliktfelder in Bezug auf Verwertungsgesellschaften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00050" indent="-400050">
              <a:buFont typeface="+mj-lt"/>
              <a:buAutoNum type="romanUcPeriod" startAt="3"/>
            </a:pPr>
            <a:r>
              <a:rPr lang="de-AT" b="1" dirty="0"/>
              <a:t>Fazit / Ausblick</a:t>
            </a:r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593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Fazit / Ausblick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1263316"/>
            <a:ext cx="7886700" cy="50220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dirty="0"/>
              <a:t>Digitalisierung und </a:t>
            </a:r>
            <a:r>
              <a:rPr lang="de-AT" dirty="0" err="1"/>
              <a:t>insb</a:t>
            </a:r>
            <a:r>
              <a:rPr lang="de-AT" dirty="0"/>
              <a:t> AI als Impulsgeber:</a:t>
            </a:r>
          </a:p>
          <a:p>
            <a:pPr lvl="1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AT" dirty="0"/>
              <a:t>Urheberrechtsnovelle(n)</a:t>
            </a:r>
          </a:p>
          <a:p>
            <a:pPr lvl="1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AT" dirty="0"/>
              <a:t>Data Act</a:t>
            </a:r>
          </a:p>
          <a:p>
            <a:pPr lvl="1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AT" dirty="0"/>
              <a:t>KI-VO</a:t>
            </a:r>
          </a:p>
          <a:p>
            <a:pPr lvl="1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AT" dirty="0"/>
              <a:t>Data </a:t>
            </a:r>
            <a:r>
              <a:rPr lang="de-AT" dirty="0" err="1"/>
              <a:t>Governance</a:t>
            </a:r>
            <a:r>
              <a:rPr lang="de-AT" dirty="0"/>
              <a:t> Act</a:t>
            </a:r>
          </a:p>
          <a:p>
            <a:pPr lvl="1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AT" dirty="0"/>
              <a:t>DMA/DSA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zahlreiche neue Regulierungsansätze der EU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dennoch "</a:t>
            </a:r>
            <a:r>
              <a:rPr lang="de-AT" i="1" dirty="0"/>
              <a:t>Hinterherhinken</a:t>
            </a:r>
            <a:r>
              <a:rPr lang="de-AT" dirty="0"/>
              <a:t>" der Regulierung</a:t>
            </a:r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AT" dirty="0"/>
              <a:t>Entwicklung von Daten</a:t>
            </a:r>
            <a:r>
              <a:rPr lang="de-AT" i="1" dirty="0"/>
              <a:t>schutz</a:t>
            </a:r>
            <a:r>
              <a:rPr lang="de-AT" dirty="0"/>
              <a:t>recht zu Datenrecht (kritisch: zunehmende "</a:t>
            </a:r>
            <a:r>
              <a:rPr lang="de-AT" i="1" dirty="0"/>
              <a:t>Zersplitterung</a:t>
            </a:r>
            <a:r>
              <a:rPr lang="de-AT" dirty="0"/>
              <a:t>" der Materie) </a:t>
            </a:r>
          </a:p>
          <a:p>
            <a:pPr>
              <a:spcAft>
                <a:spcPts val="600"/>
              </a:spcAft>
            </a:pPr>
            <a:r>
              <a:rPr lang="de-AT" dirty="0"/>
              <a:t>zukünftige Relevanz von Daten(-banken)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 err="1"/>
              <a:t>deep</a:t>
            </a:r>
            <a:r>
              <a:rPr lang="de-AT" dirty="0"/>
              <a:t> </a:t>
            </a:r>
            <a:r>
              <a:rPr lang="de-AT" dirty="0" err="1"/>
              <a:t>fakes</a:t>
            </a:r>
            <a:r>
              <a:rPr lang="de-AT" dirty="0"/>
              <a:t> als zukünftiger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</a:t>
            </a:r>
            <a:r>
              <a:rPr lang="de-AT" dirty="0"/>
              <a:t>?</a:t>
            </a:r>
          </a:p>
          <a:p>
            <a:pPr>
              <a:spcAft>
                <a:spcPts val="600"/>
              </a:spcAft>
            </a:pPr>
            <a:r>
              <a:rPr lang="de-AT" dirty="0"/>
              <a:t>Metaverse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Eigentümerschaft</a:t>
            </a:r>
          </a:p>
          <a:p>
            <a:pPr marL="342900" lvl="1" indent="0">
              <a:spcAft>
                <a:spcPts val="600"/>
              </a:spcAft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4842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1130363"/>
            <a:ext cx="8229600" cy="407341"/>
          </a:xfrm>
        </p:spPr>
        <p:txBody>
          <a:bodyPr>
            <a:noAutofit/>
          </a:bodyPr>
          <a:lstStyle/>
          <a:p>
            <a:r>
              <a:rPr lang="de-DE" sz="2200" dirty="0">
                <a:solidFill>
                  <a:srgbClr val="002060"/>
                </a:solidFill>
              </a:rPr>
              <a:t>Ansprechpartner</a:t>
            </a:r>
          </a:p>
        </p:txBody>
      </p:sp>
      <p:sp>
        <p:nvSpPr>
          <p:cNvPr id="6" name="Inhaltsplatzhalter 24"/>
          <p:cNvSpPr>
            <a:spLocks noGrp="1"/>
          </p:cNvSpPr>
          <p:nvPr>
            <p:ph idx="1"/>
          </p:nvPr>
        </p:nvSpPr>
        <p:spPr>
          <a:xfrm>
            <a:off x="2515888" y="1678240"/>
            <a:ext cx="6085022" cy="45988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Managing Partner </a:t>
            </a:r>
            <a:r>
              <a:rPr lang="en-GB" sz="1400" dirty="0" err="1">
                <a:cs typeface="Times New Roman" pitchFamily="18" charset="0"/>
              </a:rPr>
              <a:t>bei</a:t>
            </a:r>
            <a:r>
              <a:rPr lang="en-GB" sz="1400" dirty="0">
                <a:cs typeface="Times New Roman" pitchFamily="18" charset="0"/>
              </a:rPr>
              <a:t> DORDA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 err="1">
                <a:cs typeface="Times New Roman" pitchFamily="18" charset="0"/>
              </a:rPr>
              <a:t>Fachliche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Schwerpunkte</a:t>
            </a:r>
            <a:r>
              <a:rPr lang="en-GB" sz="1400" dirty="0">
                <a:cs typeface="Times New Roman" pitchFamily="18" charset="0"/>
              </a:rPr>
              <a:t>: IT-</a:t>
            </a:r>
            <a:r>
              <a:rPr lang="en-GB" sz="1400" dirty="0" err="1">
                <a:cs typeface="Times New Roman" pitchFamily="18" charset="0"/>
              </a:rPr>
              <a:t>Recht</a:t>
            </a:r>
            <a:r>
              <a:rPr lang="en-GB" sz="1400" dirty="0">
                <a:cs typeface="Times New Roman" pitchFamily="18" charset="0"/>
              </a:rPr>
              <a:t>, </a:t>
            </a:r>
            <a:r>
              <a:rPr lang="en-GB" sz="1400" dirty="0" err="1">
                <a:cs typeface="Times New Roman" pitchFamily="18" charset="0"/>
              </a:rPr>
              <a:t>insb</a:t>
            </a:r>
            <a:r>
              <a:rPr lang="en-GB" sz="1400" dirty="0">
                <a:cs typeface="Times New Roman" pitchFamily="18" charset="0"/>
              </a:rPr>
              <a:t> E-Commerce, </a:t>
            </a:r>
            <a:r>
              <a:rPr lang="en-GB" sz="1400" dirty="0" err="1">
                <a:cs typeface="Times New Roman" pitchFamily="18" charset="0"/>
              </a:rPr>
              <a:t>Urheber</a:t>
            </a:r>
            <a:r>
              <a:rPr lang="en-GB" sz="1400" dirty="0">
                <a:cs typeface="Times New Roman" pitchFamily="18" charset="0"/>
              </a:rPr>
              <a:t>- und </a:t>
            </a:r>
            <a:r>
              <a:rPr lang="en-GB" sz="1400" dirty="0" err="1">
                <a:cs typeface="Times New Roman" pitchFamily="18" charset="0"/>
              </a:rPr>
              <a:t>Medienrecht</a:t>
            </a:r>
            <a:r>
              <a:rPr lang="en-GB" sz="1400" dirty="0">
                <a:cs typeface="Times New Roman" pitchFamily="18" charset="0"/>
              </a:rPr>
              <a:t>, </a:t>
            </a:r>
            <a:r>
              <a:rPr lang="en-GB" sz="1400" dirty="0" err="1">
                <a:cs typeface="Times New Roman" pitchFamily="18" charset="0"/>
              </a:rPr>
              <a:t>Wettbewerbsrecht</a:t>
            </a:r>
            <a:r>
              <a:rPr lang="en-GB" sz="1400" dirty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 err="1">
                <a:cs typeface="Times New Roman" pitchFamily="18" charset="0"/>
              </a:rPr>
              <a:t>Empfohlen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als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führender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Anwalt</a:t>
            </a:r>
            <a:r>
              <a:rPr lang="en-GB" sz="1400" dirty="0">
                <a:cs typeface="Times New Roman" pitchFamily="18" charset="0"/>
              </a:rPr>
              <a:t> in IT-</a:t>
            </a:r>
            <a:r>
              <a:rPr lang="en-GB" sz="1400" dirty="0" err="1">
                <a:cs typeface="Times New Roman" pitchFamily="18" charset="0"/>
              </a:rPr>
              <a:t>Recht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im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renommierten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internationalen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Handbuch</a:t>
            </a:r>
            <a:r>
              <a:rPr lang="en-GB" sz="1400" dirty="0">
                <a:cs typeface="Times New Roman" pitchFamily="18" charset="0"/>
              </a:rPr>
              <a:t> "Chambers Europe", "Legal 500" und "International Law Office"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ILO Client Choice Award </a:t>
            </a:r>
            <a:r>
              <a:rPr lang="en-GB" sz="1400" dirty="0" err="1">
                <a:cs typeface="Times New Roman" pitchFamily="18" charset="0"/>
              </a:rPr>
              <a:t>für</a:t>
            </a:r>
            <a:r>
              <a:rPr lang="en-GB" sz="1400" dirty="0">
                <a:cs typeface="Times New Roman" pitchFamily="18" charset="0"/>
              </a:rPr>
              <a:t> E-Commerce 2012 und 2013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ILO Client Choice Award </a:t>
            </a:r>
            <a:r>
              <a:rPr lang="en-GB" sz="1400" dirty="0" err="1">
                <a:cs typeface="Times New Roman" pitchFamily="18" charset="0"/>
              </a:rPr>
              <a:t>für</a:t>
            </a:r>
            <a:r>
              <a:rPr lang="en-GB" sz="1400" dirty="0">
                <a:cs typeface="Times New Roman" pitchFamily="18" charset="0"/>
              </a:rPr>
              <a:t> Information Technology &amp; Internet 2014, 2015, 2016, 2017, 2018, 2019 und 2021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Legal500 Hall of Fame </a:t>
            </a:r>
            <a:r>
              <a:rPr lang="en-GB" sz="1400" dirty="0" err="1">
                <a:cs typeface="Times New Roman" pitchFamily="18" charset="0"/>
              </a:rPr>
              <a:t>für</a:t>
            </a:r>
            <a:r>
              <a:rPr lang="en-GB" sz="1400" dirty="0">
                <a:cs typeface="Times New Roman" pitchFamily="18" charset="0"/>
              </a:rPr>
              <a:t> TMT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Leading Individual TMT und IP </a:t>
            </a:r>
            <a:r>
              <a:rPr lang="en-GB" sz="1400" dirty="0" err="1">
                <a:cs typeface="Times New Roman" pitchFamily="18" charset="0"/>
              </a:rPr>
              <a:t>bei</a:t>
            </a:r>
            <a:r>
              <a:rPr lang="en-GB" sz="1400" dirty="0">
                <a:cs typeface="Times New Roman" pitchFamily="18" charset="0"/>
              </a:rPr>
              <a:t> Legal500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Leading Individual für IT und IP </a:t>
            </a:r>
            <a:r>
              <a:rPr lang="en-GB" sz="1400" dirty="0" err="1">
                <a:cs typeface="Times New Roman" pitchFamily="18" charset="0"/>
              </a:rPr>
              <a:t>bei</a:t>
            </a:r>
            <a:r>
              <a:rPr lang="en-GB" sz="1400" dirty="0">
                <a:cs typeface="Times New Roman" pitchFamily="18" charset="0"/>
              </a:rPr>
              <a:t> Chambers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Leading Individual </a:t>
            </a:r>
            <a:r>
              <a:rPr lang="en-GB" sz="1400" dirty="0" err="1">
                <a:cs typeface="Times New Roman" pitchFamily="18" charset="0"/>
              </a:rPr>
              <a:t>für</a:t>
            </a:r>
            <a:r>
              <a:rPr lang="en-GB" sz="1400" dirty="0">
                <a:cs typeface="Times New Roman" pitchFamily="18" charset="0"/>
              </a:rPr>
              <a:t> IP </a:t>
            </a:r>
            <a:r>
              <a:rPr lang="en-GB" sz="1400" dirty="0" err="1">
                <a:cs typeface="Times New Roman" pitchFamily="18" charset="0"/>
              </a:rPr>
              <a:t>bei</a:t>
            </a:r>
            <a:r>
              <a:rPr lang="en-GB" sz="1400" dirty="0">
                <a:cs typeface="Times New Roman" pitchFamily="18" charset="0"/>
              </a:rPr>
              <a:t> JUVE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>
                <a:cs typeface="Times New Roman" pitchFamily="18" charset="0"/>
              </a:rPr>
              <a:t>Absolvent der </a:t>
            </a:r>
            <a:r>
              <a:rPr lang="en-GB" sz="1400" dirty="0" err="1">
                <a:cs typeface="Times New Roman" pitchFamily="18" charset="0"/>
              </a:rPr>
              <a:t>Universität</a:t>
            </a:r>
            <a:r>
              <a:rPr lang="en-GB" sz="1400" dirty="0">
                <a:cs typeface="Times New Roman" pitchFamily="18" charset="0"/>
              </a:rPr>
              <a:t> Wien (Dr </a:t>
            </a:r>
            <a:r>
              <a:rPr lang="en-GB" sz="1400" dirty="0" err="1">
                <a:cs typeface="Times New Roman" pitchFamily="18" charset="0"/>
              </a:rPr>
              <a:t>iur</a:t>
            </a:r>
            <a:r>
              <a:rPr lang="en-GB" sz="1400" dirty="0">
                <a:cs typeface="Times New Roman" pitchFamily="18" charset="0"/>
              </a:rPr>
              <a:t> 2005) und des </a:t>
            </a:r>
            <a:r>
              <a:rPr lang="en-GB" sz="1400" dirty="0" err="1">
                <a:cs typeface="Times New Roman" pitchFamily="18" charset="0"/>
              </a:rPr>
              <a:t>Universitätslehrgangs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für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Informationsrecht</a:t>
            </a:r>
            <a:r>
              <a:rPr lang="en-GB" sz="1400" dirty="0">
                <a:cs typeface="Times New Roman" pitchFamily="18" charset="0"/>
              </a:rPr>
              <a:t> und </a:t>
            </a:r>
            <a:r>
              <a:rPr lang="en-GB" sz="1400" dirty="0" err="1">
                <a:cs typeface="Times New Roman" pitchFamily="18" charset="0"/>
              </a:rPr>
              <a:t>Rechtsinformation</a:t>
            </a:r>
            <a:r>
              <a:rPr lang="en-GB" sz="1400" dirty="0">
                <a:cs typeface="Times New Roman" pitchFamily="18" charset="0"/>
              </a:rPr>
              <a:t> der </a:t>
            </a:r>
            <a:r>
              <a:rPr lang="en-GB" sz="1400" dirty="0" err="1">
                <a:cs typeface="Times New Roman" pitchFamily="18" charset="0"/>
              </a:rPr>
              <a:t>Universität</a:t>
            </a:r>
            <a:r>
              <a:rPr lang="en-GB" sz="1400" dirty="0">
                <a:cs typeface="Times New Roman" pitchFamily="18" charset="0"/>
              </a:rPr>
              <a:t> Wien (LL.M. 2001)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 err="1">
                <a:cs typeface="Times New Roman" pitchFamily="18" charset="0"/>
              </a:rPr>
              <a:t>Autor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zahlreicher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Fachpublikationen</a:t>
            </a:r>
            <a:r>
              <a:rPr lang="en-GB" sz="1400" dirty="0">
                <a:cs typeface="Times New Roman" pitchFamily="18" charset="0"/>
              </a:rPr>
              <a:t> in den </a:t>
            </a:r>
            <a:r>
              <a:rPr lang="en-GB" sz="1400" dirty="0" err="1">
                <a:cs typeface="Times New Roman" pitchFamily="18" charset="0"/>
              </a:rPr>
              <a:t>Bereichen</a:t>
            </a:r>
            <a:r>
              <a:rPr lang="en-GB" sz="1400" dirty="0">
                <a:cs typeface="Times New Roman" pitchFamily="18" charset="0"/>
              </a:rPr>
              <a:t> IT-, </a:t>
            </a:r>
            <a:r>
              <a:rPr lang="en-GB" sz="1400" dirty="0" err="1">
                <a:cs typeface="Times New Roman" pitchFamily="18" charset="0"/>
              </a:rPr>
              <a:t>Urheber</a:t>
            </a:r>
            <a:r>
              <a:rPr lang="en-GB" sz="1400" dirty="0">
                <a:cs typeface="Times New Roman" pitchFamily="18" charset="0"/>
              </a:rPr>
              <a:t>- und </a:t>
            </a:r>
            <a:r>
              <a:rPr lang="en-GB" sz="1400" dirty="0" err="1">
                <a:cs typeface="Times New Roman" pitchFamily="18" charset="0"/>
              </a:rPr>
              <a:t>Medienrecht</a:t>
            </a:r>
            <a:r>
              <a:rPr lang="en-GB" sz="1400" dirty="0">
                <a:cs typeface="Times New Roman" pitchFamily="18" charset="0"/>
              </a:rPr>
              <a:t>, </a:t>
            </a:r>
            <a:r>
              <a:rPr lang="en-GB" sz="1400" dirty="0" err="1">
                <a:cs typeface="Times New Roman" pitchFamily="18" charset="0"/>
              </a:rPr>
              <a:t>ua</a:t>
            </a:r>
            <a:r>
              <a:rPr lang="en-GB" sz="1400" dirty="0">
                <a:cs typeface="Times New Roman" pitchFamily="18" charset="0"/>
              </a:rPr>
              <a:t> "IP in der Praxis" (</a:t>
            </a:r>
            <a:r>
              <a:rPr lang="en-GB" sz="1400" dirty="0" err="1">
                <a:cs typeface="Times New Roman" pitchFamily="18" charset="0"/>
              </a:rPr>
              <a:t>Manz</a:t>
            </a:r>
            <a:r>
              <a:rPr lang="en-GB" sz="1400" dirty="0">
                <a:cs typeface="Times New Roman" pitchFamily="18" charset="0"/>
              </a:rPr>
              <a:t>), #</a:t>
            </a:r>
            <a:r>
              <a:rPr lang="en-GB" sz="1400" dirty="0" err="1">
                <a:cs typeface="Times New Roman" pitchFamily="18" charset="0"/>
              </a:rPr>
              <a:t>blockchain</a:t>
            </a:r>
            <a:r>
              <a:rPr lang="en-GB" sz="1400" dirty="0">
                <a:cs typeface="Times New Roman" pitchFamily="18" charset="0"/>
              </a:rPr>
              <a:t> (LexisNexis) </a:t>
            </a:r>
            <a:r>
              <a:rPr lang="en-GB" sz="1400" dirty="0" err="1">
                <a:cs typeface="Times New Roman" pitchFamily="18" charset="0"/>
              </a:rPr>
              <a:t>oder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Handbuch</a:t>
            </a:r>
            <a:r>
              <a:rPr lang="en-GB" sz="1400" dirty="0">
                <a:cs typeface="Times New Roman" pitchFamily="18" charset="0"/>
              </a:rPr>
              <a:t> UWG (Linde).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</a:pPr>
            <a:r>
              <a:rPr lang="en-GB" sz="1400" dirty="0" err="1">
                <a:cs typeface="Times New Roman" pitchFamily="18" charset="0"/>
              </a:rPr>
              <a:t>Vortragender</a:t>
            </a:r>
            <a:r>
              <a:rPr lang="en-GB" sz="1400" dirty="0">
                <a:cs typeface="Times New Roman" pitchFamily="18" charset="0"/>
              </a:rPr>
              <a:t> und </a:t>
            </a:r>
            <a:r>
              <a:rPr lang="en-GB" sz="1400" dirty="0" err="1">
                <a:cs typeface="Times New Roman" pitchFamily="18" charset="0"/>
              </a:rPr>
              <a:t>Lektor</a:t>
            </a:r>
            <a:r>
              <a:rPr lang="en-GB" sz="1400" dirty="0">
                <a:cs typeface="Times New Roman" pitchFamily="18" charset="0"/>
              </a:rPr>
              <a:t> an </a:t>
            </a:r>
            <a:r>
              <a:rPr lang="en-GB" sz="1400" dirty="0" err="1">
                <a:cs typeface="Times New Roman" pitchFamily="18" charset="0"/>
              </a:rPr>
              <a:t>zahlreichen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Hochschulen</a:t>
            </a:r>
            <a:r>
              <a:rPr lang="en-GB" sz="1400" dirty="0">
                <a:cs typeface="Times New Roman" pitchFamily="18" charset="0"/>
              </a:rPr>
              <a:t> und </a:t>
            </a:r>
            <a:r>
              <a:rPr lang="en-GB" sz="1400" dirty="0" err="1">
                <a:cs typeface="Times New Roman" pitchFamily="18" charset="0"/>
              </a:rPr>
              <a:t>Fachhochschulen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sowie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bei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diversen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err="1">
                <a:cs typeface="Times New Roman" pitchFamily="18" charset="0"/>
              </a:rPr>
              <a:t>Seminaranbietern</a:t>
            </a:r>
            <a:endParaRPr lang="de-DE" kern="12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10000"/>
              </a:lnSpc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endParaRPr lang="de-AT" dirty="0"/>
          </a:p>
        </p:txBody>
      </p:sp>
      <p:sp>
        <p:nvSpPr>
          <p:cNvPr id="7" name="Inhaltsplatzhalter 28"/>
          <p:cNvSpPr txBox="1">
            <a:spLocks/>
          </p:cNvSpPr>
          <p:nvPr/>
        </p:nvSpPr>
        <p:spPr>
          <a:xfrm>
            <a:off x="476190" y="3784440"/>
            <a:ext cx="2039698" cy="13381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de-DE" sz="1000" b="1" dirty="0" err="1">
                <a:latin typeface="Verdana"/>
                <a:cs typeface="Verdana"/>
              </a:rPr>
              <a:t>Dr</a:t>
            </a:r>
            <a:r>
              <a:rPr lang="de-DE" sz="1000" b="1" dirty="0">
                <a:latin typeface="Verdana"/>
                <a:cs typeface="Verdana"/>
              </a:rPr>
              <a:t> Axel </a:t>
            </a:r>
            <a:r>
              <a:rPr lang="de-DE" sz="1000" b="1" dirty="0" err="1">
                <a:latin typeface="Verdana"/>
                <a:cs typeface="Verdana"/>
              </a:rPr>
              <a:t>Anderl</a:t>
            </a:r>
            <a:r>
              <a:rPr lang="de-DE" sz="1000" b="1" dirty="0">
                <a:latin typeface="Verdana"/>
                <a:cs typeface="Verdana"/>
              </a:rPr>
              <a:t>, LL.M.</a:t>
            </a:r>
          </a:p>
          <a:p>
            <a:pPr>
              <a:lnSpc>
                <a:spcPct val="95000"/>
              </a:lnSpc>
              <a:defRPr/>
            </a:pPr>
            <a:endParaRPr lang="de-DE" sz="1000" b="1" dirty="0">
              <a:latin typeface="Verdana"/>
              <a:cs typeface="Verdana"/>
            </a:endParaRPr>
          </a:p>
          <a:p>
            <a:pPr>
              <a:lnSpc>
                <a:spcPct val="95000"/>
              </a:lnSpc>
              <a:defRPr/>
            </a:pPr>
            <a:endParaRPr lang="de-AT" sz="1000" dirty="0">
              <a:solidFill>
                <a:srgbClr val="65907B"/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000" dirty="0"/>
          </a:p>
        </p:txBody>
      </p:sp>
      <p:pic>
        <p:nvPicPr>
          <p:cNvPr id="3" name="Grafik 2" descr="Ein Bild, das Schlips, Mann, Kleidung, Person enthält.&#10;&#10;Automatisch generierte Beschreibung">
            <a:extLst>
              <a:ext uri="{FF2B5EF4-FFF2-40B4-BE49-F238E27FC236}">
                <a16:creationId xmlns:a16="http://schemas.microsoft.com/office/drawing/2014/main" id="{3978E9E5-E210-480E-BE95-0961DB8BB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5" r="31173"/>
          <a:stretch/>
        </p:blipFill>
        <p:spPr>
          <a:xfrm>
            <a:off x="476190" y="1678240"/>
            <a:ext cx="1603066" cy="1965664"/>
          </a:xfrm>
          <a:prstGeom prst="rect">
            <a:avLst/>
          </a:prstGeom>
        </p:spPr>
      </p:pic>
      <p:pic>
        <p:nvPicPr>
          <p:cNvPr id="2050" name="Picture 2" descr="Eur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6" y="4333103"/>
            <a:ext cx="1207298" cy="10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8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575050" y="1851978"/>
            <a:ext cx="5111750" cy="4028043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2"/>
          </p:nvPr>
        </p:nvSpPr>
        <p:spPr>
          <a:xfrm>
            <a:off x="473076" y="1851978"/>
            <a:ext cx="3103842" cy="3195151"/>
          </a:xfrm>
        </p:spPr>
        <p:txBody>
          <a:bodyPr>
            <a:normAutofit/>
          </a:bodyPr>
          <a:lstStyle/>
          <a:p>
            <a:endParaRPr lang="de-AT" sz="1300" dirty="0"/>
          </a:p>
          <a:p>
            <a:endParaRPr lang="de-AT" sz="100" dirty="0"/>
          </a:p>
          <a:p>
            <a:endParaRPr lang="de-AT" sz="800" dirty="0"/>
          </a:p>
          <a:p>
            <a:endParaRPr lang="de-AT" sz="1300" b="0" u="sng" dirty="0"/>
          </a:p>
          <a:p>
            <a:endParaRPr lang="de-AT" sz="1300" b="0" u="sng" dirty="0"/>
          </a:p>
          <a:p>
            <a:r>
              <a:rPr lang="de-DE" sz="1400" dirty="0" err="1"/>
              <a:t>Dr</a:t>
            </a:r>
            <a:r>
              <a:rPr lang="de-DE" sz="1400" dirty="0"/>
              <a:t> Axel Anderl, LL.M.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</a:p>
          <a:p>
            <a:r>
              <a:rPr lang="de-AT" sz="1300" b="0" dirty="0">
                <a:solidFill>
                  <a:schemeClr val="tx1"/>
                </a:solidFill>
              </a:rPr>
              <a:t>T: </a:t>
            </a:r>
            <a:r>
              <a:rPr lang="en-US" sz="1300" b="0" dirty="0">
                <a:solidFill>
                  <a:schemeClr val="tx1"/>
                </a:solidFill>
              </a:rPr>
              <a:t>+43 1 533 47 95 – 23 </a:t>
            </a:r>
          </a:p>
          <a:p>
            <a:r>
              <a:rPr lang="de-AT" sz="1300" b="0" dirty="0">
                <a:solidFill>
                  <a:schemeClr val="tx1"/>
                </a:solidFill>
              </a:rPr>
              <a:t>E: </a:t>
            </a:r>
            <a:r>
              <a:rPr lang="de-AT" altLang="de-DE" sz="1300" b="0" u="sng" dirty="0">
                <a:solidFill>
                  <a:srgbClr val="65907B"/>
                </a:solidFill>
              </a:rPr>
              <a:t>axel.anderl@dorda.at </a:t>
            </a:r>
          </a:p>
          <a:p>
            <a:endParaRPr lang="de-AT" sz="12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1206563"/>
            <a:ext cx="8229600" cy="407341"/>
          </a:xfrm>
        </p:spPr>
        <p:txBody>
          <a:bodyPr>
            <a:noAutofit/>
          </a:bodyPr>
          <a:lstStyle/>
          <a:p>
            <a:pPr algn="ctr"/>
            <a:r>
              <a:rPr lang="de-AT" sz="2400" b="1" dirty="0">
                <a:solidFill>
                  <a:srgbClr val="002060"/>
                </a:solidFill>
              </a:rPr>
              <a:t>VIELEN DANK FÜR IHRE AUFMERKSAMKEIT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126" y="1903302"/>
            <a:ext cx="5291285" cy="271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6"/>
          <p:cNvSpPr txBox="1">
            <a:spLocks/>
          </p:cNvSpPr>
          <p:nvPr/>
        </p:nvSpPr>
        <p:spPr bwMode="auto">
          <a:xfrm>
            <a:off x="473076" y="5035216"/>
            <a:ext cx="8229600" cy="60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95000"/>
              </a:lnSpc>
              <a:defRPr/>
            </a:pPr>
            <a:r>
              <a:rPr lang="de-DE" sz="1200" b="1" dirty="0">
                <a:latin typeface="Verdana"/>
                <a:cs typeface="Verdana"/>
              </a:rPr>
              <a:t>DORDA Rechtsanwälte GmbH </a:t>
            </a:r>
            <a:r>
              <a:rPr lang="de-DE" sz="1200" dirty="0">
                <a:latin typeface="Verdana"/>
                <a:cs typeface="Verdana"/>
              </a:rPr>
              <a:t>· Universitätsring 10 · 1010 Wien</a:t>
            </a:r>
          </a:p>
          <a:p>
            <a:pPr defTabSz="912813">
              <a:lnSpc>
                <a:spcPct val="50000"/>
              </a:lnSpc>
              <a:defRPr/>
            </a:pPr>
            <a:endParaRPr lang="en-US" sz="1200" kern="0" dirty="0">
              <a:solidFill>
                <a:srgbClr val="95B5B0"/>
              </a:solidFill>
              <a:latin typeface="Verdan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br>
              <a:rPr kumimoji="0" lang="de-AT" sz="1100" b="1" i="0" u="none" strike="noStrike" kern="0" cap="none" spc="0" normalizeH="0" baseline="0" noProof="0" dirty="0">
                <a:ln>
                  <a:noFill/>
                </a:ln>
                <a:solidFill>
                  <a:srgbClr val="458066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srgbClr val="458066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308731-C254-4D5B-95AC-5EB988E54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89B744-00C6-40F8-ADBC-85DD329F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02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de-AT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AF82AF-24AA-49D5-8594-A423A9DA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4" y="48221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Bild 1">
            <a:extLst>
              <a:ext uri="{FF2B5EF4-FFF2-40B4-BE49-F238E27FC236}">
                <a16:creationId xmlns:a16="http://schemas.microsoft.com/office/drawing/2014/main" id="{E106DB54-5E06-4715-BF54-16A4A812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5295315"/>
            <a:ext cx="570706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D9B8CA2-C5C0-4CA1-B698-5170FAE2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10" y="61552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de-AT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003C6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TIER 1</a:t>
            </a: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Legal500 2007-2022: </a:t>
            </a: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TMT</a:t>
            </a:r>
            <a:endParaRPr kumimoji="0" lang="de-AT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TIER 1 </a:t>
            </a: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Legal500 2020-2022: </a:t>
            </a: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Data Privacy &amp; Data Protection</a:t>
            </a:r>
            <a:endParaRPr kumimoji="0" lang="de-AT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003C6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TIER 1</a:t>
            </a: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Legal500 2021-2022: </a:t>
            </a: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Intellectual Property</a:t>
            </a:r>
            <a:endParaRPr kumimoji="0" lang="de-AT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003C6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BAND 1</a:t>
            </a:r>
            <a:r>
              <a:rPr kumimoji="0" lang="en-GB" altLang="de-DE" sz="1000" b="1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Chambers Europe 2008-2022: </a:t>
            </a: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rgbClr val="99BBA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TMT:IT</a:t>
            </a:r>
            <a:endParaRPr kumimoji="0" lang="en-GB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464" y="5234832"/>
            <a:ext cx="7886700" cy="775597"/>
          </a:xfrm>
        </p:spPr>
        <p:txBody>
          <a:bodyPr/>
          <a:lstStyle/>
          <a:p>
            <a:r>
              <a:rPr lang="de-AT" sz="2800" dirty="0"/>
              <a:t>Urheberrechtliche Implikationen </a:t>
            </a:r>
            <a:br>
              <a:rPr lang="de-AT" sz="2800" dirty="0"/>
            </a:br>
            <a:r>
              <a:rPr lang="de-AT" sz="2800" dirty="0"/>
              <a:t>der Digitalisierung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31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05366"/>
            <a:ext cx="7764065" cy="332399"/>
          </a:xfrm>
        </p:spPr>
        <p:txBody>
          <a:bodyPr/>
          <a:lstStyle/>
          <a:p>
            <a:r>
              <a:rPr lang="de-AT" dirty="0"/>
              <a:t>Digitales Urheberrecht – Überblick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974164"/>
            <a:ext cx="8321956" cy="53310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b="1" dirty="0"/>
              <a:t>Digitalisierung, </a:t>
            </a:r>
            <a:r>
              <a:rPr lang="de-AT" b="1" dirty="0" err="1"/>
              <a:t>insb</a:t>
            </a:r>
            <a:r>
              <a:rPr lang="de-AT" b="1" dirty="0"/>
              <a:t> KI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>
                <a:sym typeface="Wingdings" panose="05000000000000000000" pitchFamily="2" charset="2"/>
              </a:rPr>
              <a:t>Dreh- und Angelpunkt: </a:t>
            </a:r>
            <a:r>
              <a:rPr lang="de-AT" b="1" dirty="0">
                <a:sym typeface="Wingdings" panose="05000000000000000000" pitchFamily="2" charset="2"/>
              </a:rPr>
              <a:t>Daten(-banken)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b="1" dirty="0">
                <a:sym typeface="Wingdings" panose="05000000000000000000" pitchFamily="2" charset="2"/>
              </a:rPr>
              <a:t>und Text- und Data-Mining </a:t>
            </a:r>
            <a:r>
              <a:rPr lang="de-AT" dirty="0">
                <a:sym typeface="Wingdings" panose="05000000000000000000" pitchFamily="2" charset="2"/>
              </a:rPr>
              <a:t>(TDM)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Definition DSM-RL: </a:t>
            </a:r>
          </a:p>
          <a:p>
            <a:pPr marL="539750" lvl="1" indent="0" algn="ctr">
              <a:spcAft>
                <a:spcPts val="600"/>
              </a:spcAft>
              <a:buNone/>
            </a:pPr>
            <a:r>
              <a:rPr lang="de-AT" dirty="0"/>
              <a:t>"</a:t>
            </a:r>
            <a:r>
              <a:rPr lang="de-AT" i="1" dirty="0"/>
              <a:t>Technik für die </a:t>
            </a:r>
            <a:r>
              <a:rPr lang="de-AT" i="1" u="sng" dirty="0"/>
              <a:t>automatisierte</a:t>
            </a:r>
            <a:r>
              <a:rPr lang="de-AT" i="1" dirty="0"/>
              <a:t> Analyse von </a:t>
            </a:r>
            <a:r>
              <a:rPr lang="de-AT" i="1" u="sng" dirty="0"/>
              <a:t>Texten und Daten</a:t>
            </a:r>
            <a:r>
              <a:rPr lang="de-AT" i="1" dirty="0"/>
              <a:t> in digitaler Form, mit deren Hilfe Informationen unter anderem – aber nicht ausschließlich – über </a:t>
            </a:r>
            <a:r>
              <a:rPr lang="de-AT" i="1" u="sng" dirty="0"/>
              <a:t>Muster, Trends und Korrelationen</a:t>
            </a:r>
            <a:r>
              <a:rPr lang="de-AT" i="1" dirty="0"/>
              <a:t> gewonnen werden</a:t>
            </a:r>
            <a:r>
              <a:rPr lang="de-AT" dirty="0"/>
              <a:t>"</a:t>
            </a:r>
          </a:p>
          <a:p>
            <a:pPr>
              <a:spcBef>
                <a:spcPts val="1200"/>
              </a:spcBef>
            </a:pPr>
            <a:r>
              <a:rPr lang="de-AT" b="1" dirty="0"/>
              <a:t>Urheberrechtliche Schutzfähigkeit </a:t>
            </a:r>
            <a:r>
              <a:rPr lang="de-AT" dirty="0"/>
              <a:t>eines/einer: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3200" dirty="0"/>
          </a:p>
          <a:p>
            <a:pPr marL="0" indent="0">
              <a:buNone/>
            </a:pPr>
            <a:endParaRPr lang="de-AT" sz="48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21867882"/>
              </p:ext>
            </p:extLst>
          </p:nvPr>
        </p:nvGraphicFramePr>
        <p:xfrm>
          <a:off x="884517" y="3293033"/>
          <a:ext cx="7859059" cy="268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4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05366"/>
            <a:ext cx="7764065" cy="332399"/>
          </a:xfrm>
        </p:spPr>
        <p:txBody>
          <a:bodyPr/>
          <a:lstStyle/>
          <a:p>
            <a:r>
              <a:rPr lang="de-AT" dirty="0"/>
              <a:t>Digitales Urheberrecht – Überblick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908424"/>
            <a:ext cx="8111776" cy="53967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AT" b="1" dirty="0"/>
              <a:t>KI als "</a:t>
            </a:r>
            <a:r>
              <a:rPr lang="de-AT" b="1" i="1" dirty="0"/>
              <a:t>Schöpfer</a:t>
            </a:r>
            <a:r>
              <a:rPr lang="de-AT" b="1" dirty="0"/>
              <a:t>"</a:t>
            </a:r>
            <a:r>
              <a:rPr lang="de-AT" dirty="0"/>
              <a:t>: 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dirty="0"/>
              <a:t>kein urheberrechtlicher Schutz des Ergebnisses, aber </a:t>
            </a:r>
            <a:r>
              <a:rPr lang="de-AT" dirty="0" err="1"/>
              <a:t>ggf</a:t>
            </a:r>
            <a:r>
              <a:rPr lang="de-AT" dirty="0"/>
              <a:t> Leistungsschutzrechte des KI-Programmierers</a:t>
            </a:r>
          </a:p>
          <a:p>
            <a:pPr>
              <a:spcBef>
                <a:spcPts val="1200"/>
              </a:spcBef>
            </a:pPr>
            <a:r>
              <a:rPr lang="de-AT" dirty="0"/>
              <a:t>davon zu differenzieren: </a:t>
            </a:r>
            <a:r>
              <a:rPr lang="de-AT" b="1" dirty="0"/>
              <a:t>Schutzfähigkeit der KI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dirty="0"/>
              <a:t>§ 40a UrhG: als Computerprogramm (kein urheberrechtlicher Schutz des Algorithmus </a:t>
            </a:r>
            <a:r>
              <a:rPr lang="de-AT" i="1" dirty="0"/>
              <a:t>per se</a:t>
            </a:r>
            <a:r>
              <a:rPr lang="de-AT" dirty="0"/>
              <a:t>, erst bei Implementierung in Programmcode)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dirty="0"/>
              <a:t>§ 40f UrhG: als Datenbankwerk (subsidiär)</a:t>
            </a:r>
          </a:p>
          <a:p>
            <a:pPr>
              <a:spcBef>
                <a:spcPts val="1200"/>
              </a:spcBef>
            </a:pPr>
            <a:r>
              <a:rPr lang="de-AT" b="1" dirty="0"/>
              <a:t>Verletzung von Verwertungsrechten durch KI-Einsatz</a:t>
            </a:r>
            <a:r>
              <a:rPr lang="de-AT" dirty="0"/>
              <a:t>: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dirty="0"/>
              <a:t>Black box-Problem (Zurechnung)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dirty="0"/>
              <a:t>2015: Vorschlag des EP "</a:t>
            </a:r>
            <a:r>
              <a:rPr lang="de-AT" i="1" dirty="0"/>
              <a:t>e-Person</a:t>
            </a:r>
            <a:r>
              <a:rPr lang="de-AT" dirty="0"/>
              <a:t>"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dirty="0"/>
              <a:t>stattdessen: KI-VO </a:t>
            </a:r>
          </a:p>
          <a:p>
            <a:pPr>
              <a:spcBef>
                <a:spcPts val="1200"/>
              </a:spcBef>
            </a:pPr>
            <a:r>
              <a:rPr lang="de-AT" b="1" dirty="0"/>
              <a:t>typische Verwertungshandlungen</a:t>
            </a:r>
            <a:r>
              <a:rPr lang="de-AT" dirty="0"/>
              <a:t> </a:t>
            </a:r>
            <a:r>
              <a:rPr lang="de-AT" b="1" dirty="0" err="1"/>
              <a:t>iZm</a:t>
            </a:r>
            <a:r>
              <a:rPr lang="de-AT" b="1" dirty="0"/>
              <a:t> TDM</a:t>
            </a:r>
            <a:r>
              <a:rPr lang="de-AT" dirty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Vervielfältigung (§ 15 UrhG) – erfasst sind digitale Vorgänge jeglicher Art wie </a:t>
            </a:r>
            <a:r>
              <a:rPr lang="de-AT" dirty="0" err="1"/>
              <a:t>zB</a:t>
            </a:r>
            <a:r>
              <a:rPr lang="de-AT" dirty="0"/>
              <a:t> Streaming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Bearbeitung (§ 14 </a:t>
            </a:r>
            <a:r>
              <a:rPr lang="de-AT" dirty="0" err="1"/>
              <a:t>Abs</a:t>
            </a:r>
            <a:r>
              <a:rPr lang="de-AT" dirty="0"/>
              <a:t> 2 UrhG)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Verbreitung (§ 16 UrhG)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Zurverfügungstellung (§ 18a UrhG)</a:t>
            </a:r>
          </a:p>
        </p:txBody>
      </p:sp>
    </p:spTree>
    <p:extLst>
      <p:ext uri="{BB962C8B-B14F-4D97-AF65-F5344CB8AC3E}">
        <p14:creationId xmlns:p14="http://schemas.microsoft.com/office/powerpoint/2010/main" val="42439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05366"/>
            <a:ext cx="7764065" cy="332399"/>
          </a:xfrm>
        </p:spPr>
        <p:txBody>
          <a:bodyPr/>
          <a:lstStyle/>
          <a:p>
            <a:r>
              <a:rPr lang="en-US" dirty="0" err="1"/>
              <a:t>Urheberrechtsnovelle</a:t>
            </a:r>
            <a:r>
              <a:rPr lang="en-US" dirty="0"/>
              <a:t> 2021 – TDM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00" y="1004047"/>
            <a:ext cx="7886700" cy="529515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AT" dirty="0"/>
              <a:t>privilegierte Nutzungsmöglichkeit </a:t>
            </a:r>
            <a:r>
              <a:rPr lang="de-AT" b="1" dirty="0"/>
              <a:t>zu Forschungszwecken </a:t>
            </a:r>
            <a:br>
              <a:rPr lang="de-AT" b="1" dirty="0"/>
            </a:br>
            <a:r>
              <a:rPr lang="de-AT" dirty="0"/>
              <a:t>(§ 42h </a:t>
            </a:r>
            <a:r>
              <a:rPr lang="de-AT" dirty="0" err="1"/>
              <a:t>Abs</a:t>
            </a:r>
            <a:r>
              <a:rPr lang="de-AT" dirty="0"/>
              <a:t> 1-5 UrhG)</a:t>
            </a:r>
            <a:endParaRPr lang="de-AT" b="1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freie Werknutzung zur Vervielfältigung</a:t>
            </a:r>
            <a:r>
              <a:rPr lang="de-AT" dirty="0"/>
              <a:t>, </a:t>
            </a:r>
          </a:p>
          <a:p>
            <a:pPr marL="501650" lvl="1" indent="0" algn="ctr">
              <a:spcAft>
                <a:spcPts val="600"/>
              </a:spcAft>
              <a:buNone/>
            </a:pPr>
            <a:r>
              <a:rPr lang="de-AT" dirty="0"/>
              <a:t>"</a:t>
            </a:r>
            <a:r>
              <a:rPr lang="de-AT" i="1" dirty="0"/>
              <a:t>um damit Texte und Daten in digitaler Form </a:t>
            </a:r>
            <a:r>
              <a:rPr lang="de-AT" i="1" u="sng" dirty="0"/>
              <a:t>für die wissenschaftliche</a:t>
            </a:r>
            <a:r>
              <a:rPr lang="de-AT" i="1" dirty="0"/>
              <a:t> […] </a:t>
            </a:r>
            <a:r>
              <a:rPr lang="de-AT" i="1" u="sng" dirty="0"/>
              <a:t>Forschung</a:t>
            </a:r>
            <a:r>
              <a:rPr lang="de-AT" i="1" dirty="0"/>
              <a:t> automatisiert auszuwerten und Informationen unter anderem über Muster, Trends und Korrelationen zu gewinnen, wenn er zu dem Werk rechtmäßig Zugang hat […], soweit dies zur </a:t>
            </a:r>
            <a:r>
              <a:rPr lang="de-AT" i="1" u="sng" dirty="0"/>
              <a:t>Verfolgung nicht kommerzieller Zwecke</a:t>
            </a:r>
            <a:r>
              <a:rPr lang="de-AT" i="1" dirty="0"/>
              <a:t> gerechtfertigt ist</a:t>
            </a:r>
            <a:r>
              <a:rPr lang="de-AT" dirty="0"/>
              <a:t>"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= </a:t>
            </a:r>
            <a:r>
              <a:rPr lang="de-AT" b="1" dirty="0"/>
              <a:t>Unterfall der Vervielfältigung zum eigenen Gebrauch </a:t>
            </a:r>
            <a:r>
              <a:rPr lang="de-AT" dirty="0"/>
              <a:t>(</a:t>
            </a:r>
            <a:r>
              <a:rPr lang="de-AT" dirty="0" err="1"/>
              <a:t>ErläutRV</a:t>
            </a:r>
            <a:r>
              <a:rPr lang="de-AT" dirty="0"/>
              <a:t>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jede Nutzungshandlung, die der Einrichtung zugeordnet werden kann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auch Studenten, die für die Einrichtung Arbeiten verfassen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Definition </a:t>
            </a:r>
            <a:r>
              <a:rPr lang="de-AT" b="1" dirty="0"/>
              <a:t>Forschungseinrichtung</a:t>
            </a:r>
            <a:r>
              <a:rPr lang="de-AT" dirty="0"/>
              <a:t>:</a:t>
            </a:r>
          </a:p>
          <a:p>
            <a:pPr marL="1028700" lvl="2" indent="-342900">
              <a:buFont typeface="+mj-lt"/>
              <a:buAutoNum type="arabicPeriod"/>
            </a:pPr>
            <a:r>
              <a:rPr lang="de-AT" dirty="0"/>
              <a:t>vorrangiges Ziel wissenschaftliche Forschung oder forschungsgeleitete Lehre</a:t>
            </a:r>
          </a:p>
          <a:p>
            <a:pPr marL="1028700" lvl="2" indent="-342900">
              <a:buFont typeface="+mj-lt"/>
              <a:buAutoNum type="arabicPeriod"/>
            </a:pPr>
            <a:r>
              <a:rPr lang="de-AT" dirty="0"/>
              <a:t>nicht gewinnorientiert und im Rahmen eines staatlich anerkannten Auftrags im öffentlichen Interesse tätig</a:t>
            </a:r>
          </a:p>
          <a:p>
            <a:pPr marL="10287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/>
              <a:t>kein bevorzugter Zugang zu Forschungsergebnissen durch ein Unternehmen mit bestimmenden Einfluss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ABER: auch Vervielfältigungen im Rahmen einer </a:t>
            </a:r>
            <a:r>
              <a:rPr lang="de-AT" b="1" dirty="0"/>
              <a:t>öffentliche-privaten Partnerschaft </a:t>
            </a:r>
            <a:r>
              <a:rPr lang="de-AT" dirty="0"/>
              <a:t>erfasst</a:t>
            </a:r>
            <a:r>
              <a:rPr lang="de-AT" b="1" dirty="0"/>
              <a:t> </a:t>
            </a:r>
            <a:r>
              <a:rPr lang="de-AT" dirty="0"/>
              <a:t>(Erweiterung durch Novelle 2021!)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b="1" dirty="0"/>
              <a:t>rechtmäßiger </a:t>
            </a:r>
            <a:r>
              <a:rPr lang="de-AT" dirty="0"/>
              <a:t>Zugang: </a:t>
            </a:r>
            <a:r>
              <a:rPr lang="de-AT" dirty="0" err="1"/>
              <a:t>zB</a:t>
            </a:r>
            <a:r>
              <a:rPr lang="de-AT" dirty="0"/>
              <a:t> open </a:t>
            </a:r>
            <a:r>
              <a:rPr lang="de-AT" dirty="0" err="1"/>
              <a:t>access</a:t>
            </a:r>
            <a:r>
              <a:rPr lang="de-AT" dirty="0"/>
              <a:t>; vertragliche Vereinbarungen, </a:t>
            </a:r>
            <a:r>
              <a:rPr lang="de-AT" dirty="0" err="1"/>
              <a:t>insb</a:t>
            </a:r>
            <a:r>
              <a:rPr lang="de-AT" dirty="0"/>
              <a:t> Abonnements</a:t>
            </a:r>
          </a:p>
        </p:txBody>
      </p:sp>
    </p:spTree>
    <p:extLst>
      <p:ext uri="{BB962C8B-B14F-4D97-AF65-F5344CB8AC3E}">
        <p14:creationId xmlns:p14="http://schemas.microsoft.com/office/powerpoint/2010/main" val="124623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05366"/>
            <a:ext cx="7764065" cy="332399"/>
          </a:xfrm>
        </p:spPr>
        <p:txBody>
          <a:bodyPr/>
          <a:lstStyle/>
          <a:p>
            <a:r>
              <a:rPr lang="en-US" dirty="0" err="1"/>
              <a:t>Urheberrechtsnovelle</a:t>
            </a:r>
            <a:r>
              <a:rPr lang="en-US" dirty="0"/>
              <a:t> 2021 – TDM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dirty="0"/>
              <a:t>Nutzungsmöglichkeit für den </a:t>
            </a:r>
            <a:r>
              <a:rPr lang="de-AT" b="1" dirty="0"/>
              <a:t>eigenen Gebrauch </a:t>
            </a:r>
            <a:br>
              <a:rPr lang="de-AT" b="1" dirty="0"/>
            </a:br>
            <a:r>
              <a:rPr lang="de-AT" dirty="0"/>
              <a:t>(§ 42 </a:t>
            </a:r>
            <a:r>
              <a:rPr lang="de-AT" dirty="0" err="1"/>
              <a:t>Abs</a:t>
            </a:r>
            <a:r>
              <a:rPr lang="de-AT" dirty="0"/>
              <a:t> 6 UrhG)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Recht zur Vervielfältigung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b="1" dirty="0"/>
              <a:t>ausgenommen</a:t>
            </a:r>
            <a:r>
              <a:rPr lang="de-AT" dirty="0"/>
              <a:t> wenn diese "</a:t>
            </a:r>
            <a:r>
              <a:rPr lang="de-AT" i="1" u="sng" dirty="0"/>
              <a:t>ausdrücklich verboten</a:t>
            </a:r>
            <a:r>
              <a:rPr lang="de-AT" i="1" dirty="0"/>
              <a:t> und dieses Verbot in angemessener Weise durch einen Nutzungsvorbehalt, und zwar etwa bei über das Internet öffentlich zugänglich gemachten Werken mit maschinenlesbaren Mitteln, </a:t>
            </a:r>
            <a:r>
              <a:rPr lang="de-AT" i="1" u="sng" dirty="0"/>
              <a:t>kenntlich gemacht</a:t>
            </a:r>
            <a:r>
              <a:rPr lang="de-AT" i="1" dirty="0"/>
              <a:t> wird</a:t>
            </a:r>
            <a:r>
              <a:rPr lang="de-AT" dirty="0"/>
              <a:t>"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/>
              <a:t>Ausnahme soll nur dann zur Anwendung kommen, wenn ihr der </a:t>
            </a:r>
            <a:r>
              <a:rPr lang="de-AT" b="1" dirty="0"/>
              <a:t>Rechteinhaber nicht ausdrücklich und in angemessener Weise widerspricht</a:t>
            </a:r>
            <a:r>
              <a:rPr lang="de-AT" dirty="0"/>
              <a:t>, </a:t>
            </a:r>
            <a:r>
              <a:rPr lang="de-AT" dirty="0" err="1"/>
              <a:t>dh</a:t>
            </a:r>
            <a:r>
              <a:rPr lang="de-AT" dirty="0"/>
              <a:t> Ausnahme kann vertraglich abbedungen werden (</a:t>
            </a:r>
            <a:r>
              <a:rPr lang="de-AT" dirty="0" err="1"/>
              <a:t>ErläutRV</a:t>
            </a:r>
            <a:r>
              <a:rPr lang="de-AT" dirty="0"/>
              <a:t>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b="1" dirty="0"/>
              <a:t>problematisch</a:t>
            </a:r>
            <a:r>
              <a:rPr lang="de-AT" dirty="0"/>
              <a:t>: Digitalisierungshemmnis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AT" dirty="0"/>
              <a:t>RL (digitaler Widerspruch) </a:t>
            </a:r>
            <a:r>
              <a:rPr lang="de-AT" dirty="0" err="1"/>
              <a:t>vs</a:t>
            </a:r>
            <a:r>
              <a:rPr lang="de-AT" dirty="0"/>
              <a:t> Umsetzung in AT (Hinweis in AGB ausreichend)</a:t>
            </a:r>
          </a:p>
        </p:txBody>
      </p:sp>
    </p:spTree>
    <p:extLst>
      <p:ext uri="{BB962C8B-B14F-4D97-AF65-F5344CB8AC3E}">
        <p14:creationId xmlns:p14="http://schemas.microsoft.com/office/powerpoint/2010/main" val="410140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239167"/>
            <a:ext cx="7764065" cy="664797"/>
          </a:xfrm>
        </p:spPr>
        <p:txBody>
          <a:bodyPr/>
          <a:lstStyle/>
          <a:p>
            <a:r>
              <a:rPr lang="en-US" dirty="0" err="1"/>
              <a:t>Kommissionsentwurf</a:t>
            </a:r>
            <a:r>
              <a:rPr lang="en-US" dirty="0"/>
              <a:t> des Data-Acts</a:t>
            </a:r>
            <a:br>
              <a:rPr lang="en-US" dirty="0"/>
            </a:br>
            <a:r>
              <a:rPr lang="en-US" dirty="0"/>
              <a:t>(02/2022)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Rechtsrahmen für EU Digital Economy</a:t>
            </a:r>
          </a:p>
          <a:p>
            <a:r>
              <a:rPr lang="de-AT" b="1" dirty="0"/>
              <a:t>bisher kein Eigentums- oder sonstiges Ausschließlichkeitsrecht </a:t>
            </a:r>
            <a:r>
              <a:rPr lang="de-AT" dirty="0"/>
              <a:t>am einzelnen Datum </a:t>
            </a:r>
            <a:endParaRPr lang="de-AT" dirty="0">
              <a:sym typeface="Wingdings" panose="05000000000000000000" pitchFamily="2" charset="2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faktische Zugriffsmöglichkeiten entscheidend (</a:t>
            </a:r>
            <a:r>
              <a:rPr lang="de-AT" dirty="0" err="1"/>
              <a:t>zB</a:t>
            </a:r>
            <a:r>
              <a:rPr lang="de-AT" dirty="0"/>
              <a:t> Gerätehersteller bei </a:t>
            </a:r>
            <a:r>
              <a:rPr lang="de-AT" dirty="0" err="1"/>
              <a:t>IoT</a:t>
            </a:r>
            <a:r>
              <a:rPr lang="de-AT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Einschränkungen durch Daten</a:t>
            </a:r>
            <a:r>
              <a:rPr lang="de-AT" i="1" dirty="0"/>
              <a:t>schutz</a:t>
            </a:r>
            <a:r>
              <a:rPr lang="de-AT" dirty="0"/>
              <a:t>recht</a:t>
            </a:r>
          </a:p>
          <a:p>
            <a:r>
              <a:rPr lang="de-AT" dirty="0"/>
              <a:t>Data-Act schafft </a:t>
            </a:r>
            <a:r>
              <a:rPr lang="de-AT" b="1" dirty="0"/>
              <a:t>kein "</a:t>
            </a:r>
            <a:r>
              <a:rPr lang="de-AT" b="1" i="1" dirty="0"/>
              <a:t>Dateneigentum</a:t>
            </a:r>
            <a:r>
              <a:rPr lang="de-AT" b="1" dirty="0"/>
              <a:t>"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ABER: Regeln für Verteilung von Daten, </a:t>
            </a:r>
            <a:r>
              <a:rPr lang="de-AT" dirty="0" err="1"/>
              <a:t>insb</a:t>
            </a:r>
            <a:r>
              <a:rPr lang="de-AT" dirty="0"/>
              <a:t> Zugangsöffnung</a:t>
            </a:r>
          </a:p>
          <a:p>
            <a:r>
              <a:rPr lang="de-AT" dirty="0"/>
              <a:t>Art 35: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Ausschluss des Datenbankherstellerrechts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Ziel</a:t>
            </a:r>
            <a:r>
              <a:rPr lang="de-AT" dirty="0"/>
              <a:t>: Gerätehersteller sollen Zugangsanspruch der Nutzer und Recht auf Weitergabe an Dritte nicht durch Datenbankrecht vereiteln können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ABER: Berufung auf sonstige Immaterialgüterrechte bleibt möglich (?)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05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802" y="405366"/>
            <a:ext cx="7764065" cy="332399"/>
          </a:xfrm>
        </p:spPr>
        <p:txBody>
          <a:bodyPr/>
          <a:lstStyle/>
          <a:p>
            <a:r>
              <a:rPr lang="de-AT" dirty="0"/>
              <a:t>KI-VO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dirty="0"/>
              <a:t>Ziel: Ankurbelung der Wirtschaft des Binnenmarktraums bei gleichzeitiger Sicherstellung fundamentaler Rechtsgrundsätze und Prinzipien ("</a:t>
            </a:r>
            <a:r>
              <a:rPr lang="de-AT" i="1" dirty="0" err="1"/>
              <a:t>trustworthy</a:t>
            </a:r>
            <a:r>
              <a:rPr lang="de-AT" i="1" dirty="0"/>
              <a:t> AI</a:t>
            </a:r>
            <a:r>
              <a:rPr lang="de-AT" dirty="0"/>
              <a:t>")</a:t>
            </a:r>
          </a:p>
          <a:p>
            <a:r>
              <a:rPr lang="de-AT" b="1" dirty="0"/>
              <a:t>sektoraler und risikobasierter Regulierungsansatz</a:t>
            </a:r>
            <a:r>
              <a:rPr lang="de-AT" dirty="0"/>
              <a:t>, </a:t>
            </a:r>
            <a:r>
              <a:rPr lang="de-AT" dirty="0" err="1"/>
              <a:t>ua</a:t>
            </a:r>
            <a:r>
              <a:rPr lang="de-AT" dirty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Qualitätskriterien für Trainings-, Validierungs- und Testdatensätze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Aufzeichnungs- und Transparenzpflichten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Aufsicht und Kontrolle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dirty="0" err="1"/>
              <a:t>black</a:t>
            </a:r>
            <a:r>
              <a:rPr lang="de-AT" dirty="0"/>
              <a:t> </a:t>
            </a:r>
            <a:r>
              <a:rPr lang="de-AT" dirty="0" err="1"/>
              <a:t>list</a:t>
            </a:r>
            <a:endParaRPr lang="de-AT" dirty="0"/>
          </a:p>
          <a:p>
            <a:r>
              <a:rPr lang="de-AT" dirty="0"/>
              <a:t>Regelwerk betrifft "</a:t>
            </a:r>
            <a:r>
              <a:rPr lang="de-AT" i="1" dirty="0"/>
              <a:t>Vorstufe</a:t>
            </a:r>
            <a:r>
              <a:rPr lang="de-AT" dirty="0"/>
              <a:t>", Schutzfähigkeit von KI und KI-generierter Werke und Datenbanken bleibt unverändert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5243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heme/theme1.xml><?xml version="1.0" encoding="utf-8"?>
<a:theme xmlns:a="http://schemas.openxmlformats.org/drawingml/2006/main" name="DORDA Master">
  <a:themeElements>
    <a:clrScheme name="DORDA">
      <a:dk1>
        <a:srgbClr val="173C68"/>
      </a:dk1>
      <a:lt1>
        <a:sysClr val="window" lastClr="FFFFFF"/>
      </a:lt1>
      <a:dk2>
        <a:srgbClr val="173C68"/>
      </a:dk2>
      <a:lt2>
        <a:srgbClr val="FFFFFF"/>
      </a:lt2>
      <a:accent1>
        <a:srgbClr val="6D9D86"/>
      </a:accent1>
      <a:accent2>
        <a:srgbClr val="95B4A2"/>
      </a:accent2>
      <a:accent3>
        <a:srgbClr val="C2D6CB"/>
      </a:accent3>
      <a:accent4>
        <a:srgbClr val="DEEAE3"/>
      </a:accent4>
      <a:accent5>
        <a:srgbClr val="173C68"/>
      </a:accent5>
      <a:accent6>
        <a:srgbClr val="6D9D86"/>
      </a:accent6>
      <a:hlink>
        <a:srgbClr val="6D9D86"/>
      </a:hlink>
      <a:folHlink>
        <a:srgbClr val="95B4A2"/>
      </a:folHlink>
    </a:clrScheme>
    <a:fontScheme name="DORD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63F0D8C2-CF4D-4369-A645-6D610BB22D95}" vid="{30804894-F08A-43DA-B665-CD79DCD1C5F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ORDA">
    <a:dk1>
      <a:srgbClr val="173C68"/>
    </a:dk1>
    <a:lt1>
      <a:sysClr val="window" lastClr="FFFFFF"/>
    </a:lt1>
    <a:dk2>
      <a:srgbClr val="173C68"/>
    </a:dk2>
    <a:lt2>
      <a:srgbClr val="FFFFFF"/>
    </a:lt2>
    <a:accent1>
      <a:srgbClr val="6D9D86"/>
    </a:accent1>
    <a:accent2>
      <a:srgbClr val="95B4A2"/>
    </a:accent2>
    <a:accent3>
      <a:srgbClr val="C2D6CB"/>
    </a:accent3>
    <a:accent4>
      <a:srgbClr val="DEEAE3"/>
    </a:accent4>
    <a:accent5>
      <a:srgbClr val="173C68"/>
    </a:accent5>
    <a:accent6>
      <a:srgbClr val="6D9D86"/>
    </a:accent6>
    <a:hlink>
      <a:srgbClr val="6D9D86"/>
    </a:hlink>
    <a:folHlink>
      <a:srgbClr val="95B4A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DORDA_Folienmaster_4zu3</Template>
  <TotalTime>0</TotalTime>
  <Words>1816</Words>
  <Application>Microsoft Office PowerPoint</Application>
  <PresentationFormat>Bildschirmpräsentation (4:3)</PresentationFormat>
  <Paragraphs>240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Verdana</vt:lpstr>
      <vt:lpstr>Wingdings</vt:lpstr>
      <vt:lpstr>DORDA Master</vt:lpstr>
      <vt:lpstr>think-cell Slide</vt:lpstr>
      <vt:lpstr>Aktuelle Fragen des Urheberrechts  im Kontext der Digitalisierung       16. IT-Rechtstag   5.5.2022    Axel Anderl</vt:lpstr>
      <vt:lpstr>Agenda</vt:lpstr>
      <vt:lpstr>Urheberrechtliche Implikationen  der Digitalisierung</vt:lpstr>
      <vt:lpstr>Digitales Urheberrecht – Überblick</vt:lpstr>
      <vt:lpstr>Digitales Urheberrecht – Überblick</vt:lpstr>
      <vt:lpstr>Urheberrechtsnovelle 2021 – TDM </vt:lpstr>
      <vt:lpstr>Urheberrechtsnovelle 2021 – TDM </vt:lpstr>
      <vt:lpstr>Kommissionsentwurf des Data-Acts (02/2022)</vt:lpstr>
      <vt:lpstr>KI-VO</vt:lpstr>
      <vt:lpstr>Aktuelle use cases</vt:lpstr>
      <vt:lpstr>NFTs – Allgemeines </vt:lpstr>
      <vt:lpstr>NFTs – Verknüpfung eines Assets  mit einer Lizenz an diesem</vt:lpstr>
      <vt:lpstr>NFTs – Risiko  Urheberrechtsverletzungen</vt:lpstr>
      <vt:lpstr>Metaworld/Metaverse</vt:lpstr>
      <vt:lpstr>(Potentielle) Konfliktfelder  in Bezug auf Verwertungsgesellschaften</vt:lpstr>
      <vt:lpstr>(Potentielle) Konfliktfelder  in Bezug auf Verwertungsgesellschaften</vt:lpstr>
      <vt:lpstr>(Potentielle) Konfliktfelder  in Bezug auf Verwertungsgesellschaften</vt:lpstr>
      <vt:lpstr>(Potentielle) Konfliktfelder  in Bezug auf Verwertungsgesellschaften</vt:lpstr>
      <vt:lpstr>Fazit / Ausblick</vt:lpstr>
      <vt:lpstr>Fazit / Ausblick</vt:lpstr>
      <vt:lpstr>Ansprechpartner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Hardt Michael</dc:creator>
  <cp:lastModifiedBy>Anderl Axel</cp:lastModifiedBy>
  <cp:revision>272</cp:revision>
  <dcterms:created xsi:type="dcterms:W3CDTF">2022-04-25T10:06:58Z</dcterms:created>
  <dcterms:modified xsi:type="dcterms:W3CDTF">2022-05-02T11:08:21Z</dcterms:modified>
</cp:coreProperties>
</file>